
<file path=[Content_Types].xml><?xml version="1.0" encoding="utf-8"?>
<Types xmlns="http://schemas.openxmlformats.org/package/2006/content-types">
  <Override PartName="/ppt/slides/slide12.xml" ContentType="application/vnd.openxmlformats-officedocument.presentationml.slide+xml"/>
  <Override PartName="/ppt/slides/slide46.xml" ContentType="application/vnd.openxmlformats-officedocument.presentationml.slide+xml"/>
  <Override PartName="/ppt/slides/slide68.xml" ContentType="application/vnd.openxmlformats-officedocument.presentationml.slide+xml"/>
  <Override PartName="/ppt/slideLayouts/slideLayout8.xml" ContentType="application/vnd.openxmlformats-officedocument.presentationml.slideLayout+xml"/>
  <Override PartName="/ppt/slides/slide22.xml" ContentType="application/vnd.openxmlformats-officedocument.presentationml.slide+xml"/>
  <Override PartName="/ppt/slides/slide28.xml" ContentType="application/vnd.openxmlformats-officedocument.presentationml.slide+xml"/>
  <Override PartName="/ppt/slides/slide66.xml" ContentType="application/vnd.openxmlformats-officedocument.presentationml.slide+xml"/>
  <Override PartName="/ppt/slides/slide2.xml" ContentType="application/vnd.openxmlformats-officedocument.presentationml.slide+xml"/>
  <Override PartName="/docProps/app.xml" ContentType="application/vnd.openxmlformats-officedocument.extended-properties+xml"/>
  <Override PartName="/ppt/slides/slide30.xml" ContentType="application/vnd.openxmlformats-officedocument.presentationml.slide+xml"/>
  <Override PartName="/ppt/slides/slide69.xml" ContentType="application/vnd.openxmlformats-officedocument.presentationml.slide+xml"/>
  <Override PartName="/ppt/slides/slide35.xml" ContentType="application/vnd.openxmlformats-officedocument.presentationml.slide+xml"/>
  <Override PartName="/ppt/slides/slide42.xml" ContentType="application/vnd.openxmlformats-officedocument.presentationml.slide+xml"/>
  <Override PartName="/ppt/slides/slide36.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s/slide47.xml" ContentType="application/vnd.openxmlformats-officedocument.presentationml.slide+xml"/>
  <Override PartName="/ppt/slides/slide45.xml" ContentType="application/vnd.openxmlformats-officedocument.presentationml.slide+xml"/>
  <Override PartName="/ppt/slideLayouts/slideLayout3.xml" ContentType="application/vnd.openxmlformats-officedocument.presentationml.slideLayout+xml"/>
  <Override PartName="/ppt/slides/slide21.xml" ContentType="application/vnd.openxmlformats-officedocument.presentationml.slide+xml"/>
  <Override PartName="/ppt/slides/slide50.xml" ContentType="application/vnd.openxmlformats-officedocument.presentationml.slide+xml"/>
  <Override PartName="/ppt/slides/slide23.xml" ContentType="application/vnd.openxmlformats-officedocument.presentationml.slide+xml"/>
  <Override PartName="/ppt/slides/slide54.xml" ContentType="application/vnd.openxmlformats-officedocument.presentationml.slide+xml"/>
  <Override PartName="/ppt/slides/slide57.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s/slide52.xml" ContentType="application/vnd.openxmlformats-officedocument.presentationml.slide+xml"/>
  <Override PartName="/ppt/slides/slide1.xml" ContentType="application/vnd.openxmlformats-officedocument.presentationml.slide+xml"/>
  <Override PartName="/ppt/slides/slide51.xml" ContentType="application/vnd.openxmlformats-officedocument.presentationml.slide+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slides/slide58.xml" ContentType="application/vnd.openxmlformats-officedocument.presentationml.slide+xml"/>
  <Override PartName="/ppt/slides/slide62.xml" ContentType="application/vnd.openxmlformats-officedocument.presentationml.slide+xml"/>
  <Override PartName="/ppt/slides/slide65.xml" ContentType="application/vnd.openxmlformats-officedocument.presentationml.slide+xml"/>
  <Override PartName="/ppt/slides/slide25.xml" ContentType="application/vnd.openxmlformats-officedocument.presentationml.slide+xml"/>
  <Override PartName="/ppt/viewProps.xml" ContentType="application/vnd.openxmlformats-officedocument.presentationml.viewProps+xml"/>
  <Override PartName="/ppt/tableStyles.xml" ContentType="application/vnd.openxmlformats-officedocument.presentationml.tableStyles+xml"/>
  <Override PartName="/ppt/slideLayouts/slideLayout10.xml" ContentType="application/vnd.openxmlformats-officedocument.presentationml.slideLayout+xml"/>
  <Override PartName="/ppt/slides/slide63.xml" ContentType="application/vnd.openxmlformats-officedocument.presentationml.slide+xml"/>
  <Override PartName="/ppt/slides/slide13.xml" ContentType="application/vnd.openxmlformats-officedocument.presentationml.slide+xml"/>
  <Override PartName="/ppt/slides/slide40.xml" ContentType="application/vnd.openxmlformats-officedocument.presentationml.slide+xml"/>
  <Override PartName="/ppt/slides/slide14.xml" ContentType="application/vnd.openxmlformats-officedocument.presentationml.slide+xml"/>
  <Override PartName="/ppt/slides/slide34.xml" ContentType="application/vnd.openxmlformats-officedocument.presentationml.slide+xml"/>
  <Override PartName="/ppt/slides/slide4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s/slide49.xml" ContentType="application/vnd.openxmlformats-officedocument.presentationml.slide+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61.xml" ContentType="application/vnd.openxmlformats-officedocument.presentationml.slide+xml"/>
  <Override PartName="/ppt/slides/slide43.xml" ContentType="application/vnd.openxmlformats-officedocument.presentationml.slide+xml"/>
  <Override PartName="/ppt/slides/slide48.xml" ContentType="application/vnd.openxmlformats-officedocument.presentationml.slide+xml"/>
  <Override PartName="/ppt/theme/theme1.xml" ContentType="application/vnd.openxmlformats-officedocument.theme+xml"/>
  <Override PartName="/ppt/presentation.xml" ContentType="application/vnd.openxmlformats-officedocument.presentationml.presentation.main+xml"/>
  <Override PartName="/ppt/slideLayouts/slideLayout6.xml" ContentType="application/vnd.openxmlformats-officedocument.presentationml.slideLayout+xml"/>
  <Override PartName="/ppt/slides/slide5.xml" ContentType="application/vnd.openxmlformats-officedocument.presentationml.slide+xml"/>
  <Override PartName="/ppt/slides/slide37.xml" ContentType="application/vnd.openxmlformats-officedocument.presentationml.slide+xml"/>
  <Override PartName="/ppt/slides/slide10.xml" ContentType="application/vnd.openxmlformats-officedocument.presentationml.slide+xml"/>
  <Override PartName="/ppt/slides/slide59.xml" ContentType="application/vnd.openxmlformats-officedocument.presentationml.slide+xml"/>
  <Override PartName="/ppt/slides/slide33.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s/slide64.xml" ContentType="application/vnd.openxmlformats-officedocument.presentationml.slide+xml"/>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s/slide27.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s/slide56.xml" ContentType="application/vnd.openxmlformats-officedocument.presentationml.slide+xml"/>
  <Override PartName="/ppt/slides/slide8.xml" ContentType="application/vnd.openxmlformats-officedocument.presentationml.slide+xml"/>
  <Override PartName="/ppt/slides/slide31.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53.xml" ContentType="application/vnd.openxmlformats-officedocument.presentationml.slide+xml"/>
  <Override PartName="/ppt/slides/slide60.xml" ContentType="application/vnd.openxmlformats-officedocument.presentationml.slide+xml"/>
  <Override PartName="/ppt/slides/slide24.xml" ContentType="application/vnd.openxmlformats-officedocument.presentationml.slide+xml"/>
  <Override PartName="/ppt/slides/slide39.xml" ContentType="application/vnd.openxmlformats-officedocument.presentationml.slide+xml"/>
  <Override PartName="/ppt/slides/slide32.xml" ContentType="application/vnd.openxmlformats-officedocument.presentationml.slide+xml"/>
  <Override PartName="/ppt/slides/slide55.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38.xml" ContentType="application/vnd.openxmlformats-officedocument.presentationml.slide+xml"/>
  <Override PartName="/ppt/slides/slide67.xml" ContentType="application/vnd.openxmlformats-officedocument.presentationml.slide+xml"/>
  <Override PartName="/ppt/slides/slide19.xml" ContentType="application/vnd.openxmlformats-officedocument.presentationml.slide+xml"/>
  <Override PartName="/ppt/slides/slide41.xml" ContentType="application/vnd.openxmlformats-officedocument.presentationml.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331"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91"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4" r:id="rId30"/>
    <p:sldId id="285" r:id="rId31"/>
    <p:sldId id="330" r:id="rId32"/>
    <p:sldId id="310" r:id="rId33"/>
    <p:sldId id="311" r:id="rId34"/>
    <p:sldId id="286" r:id="rId35"/>
    <p:sldId id="287" r:id="rId36"/>
    <p:sldId id="289" r:id="rId37"/>
    <p:sldId id="290" r:id="rId38"/>
    <p:sldId id="292" r:id="rId39"/>
    <p:sldId id="295" r:id="rId40"/>
    <p:sldId id="296" r:id="rId41"/>
    <p:sldId id="297" r:id="rId42"/>
    <p:sldId id="293" r:id="rId43"/>
    <p:sldId id="298" r:id="rId44"/>
    <p:sldId id="299" r:id="rId45"/>
    <p:sldId id="300" r:id="rId46"/>
    <p:sldId id="304" r:id="rId47"/>
    <p:sldId id="305" r:id="rId48"/>
    <p:sldId id="306" r:id="rId49"/>
    <p:sldId id="307" r:id="rId50"/>
    <p:sldId id="308" r:id="rId51"/>
    <p:sldId id="309" r:id="rId52"/>
    <p:sldId id="312" r:id="rId53"/>
    <p:sldId id="313" r:id="rId54"/>
    <p:sldId id="314" r:id="rId55"/>
    <p:sldId id="315" r:id="rId56"/>
    <p:sldId id="316" r:id="rId57"/>
    <p:sldId id="317" r:id="rId58"/>
    <p:sldId id="318" r:id="rId59"/>
    <p:sldId id="319" r:id="rId60"/>
    <p:sldId id="320" r:id="rId61"/>
    <p:sldId id="321" r:id="rId62"/>
    <p:sldId id="322" r:id="rId63"/>
    <p:sldId id="323" r:id="rId64"/>
    <p:sldId id="324" r:id="rId65"/>
    <p:sldId id="325" r:id="rId66"/>
    <p:sldId id="326" r:id="rId67"/>
    <p:sldId id="327" r:id="rId68"/>
    <p:sldId id="328" r:id="rId69"/>
    <p:sldId id="329" r:id="rId7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82" d="100"/>
          <a:sy n="82" d="100"/>
        </p:scale>
        <p:origin x="-110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64" Type="http://schemas.openxmlformats.org/officeDocument/2006/relationships/slide" Target="slides/slide63.xml"/><Relationship Id="rId60" Type="http://schemas.openxmlformats.org/officeDocument/2006/relationships/slide" Target="slides/slide59.xml"/><Relationship Id="rId39" Type="http://schemas.openxmlformats.org/officeDocument/2006/relationships/slide" Target="slides/slide38.xml"/><Relationship Id="rId70" Type="http://schemas.openxmlformats.org/officeDocument/2006/relationships/slide" Target="slides/slide69.xml"/><Relationship Id="rId7" Type="http://schemas.openxmlformats.org/officeDocument/2006/relationships/slide" Target="slides/slide6.xml"/><Relationship Id="rId43" Type="http://schemas.openxmlformats.org/officeDocument/2006/relationships/slide" Target="slides/slide42.xml"/><Relationship Id="rId74" Type="http://schemas.openxmlformats.org/officeDocument/2006/relationships/theme" Target="theme/theme1.xml"/><Relationship Id="rId25" Type="http://schemas.openxmlformats.org/officeDocument/2006/relationships/slide" Target="slides/slide24.xml"/><Relationship Id="rId10" Type="http://schemas.openxmlformats.org/officeDocument/2006/relationships/slide" Target="slides/slide9.xml"/><Relationship Id="rId50" Type="http://schemas.openxmlformats.org/officeDocument/2006/relationships/slide" Target="slides/slide49.xml"/><Relationship Id="rId63" Type="http://schemas.openxmlformats.org/officeDocument/2006/relationships/slide" Target="slides/slide62.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27" Type="http://schemas.openxmlformats.org/officeDocument/2006/relationships/slide" Target="slides/slide26.xml"/><Relationship Id="rId71" Type="http://schemas.openxmlformats.org/officeDocument/2006/relationships/printerSettings" Target="printerSettings/printerSettings1.bin"/><Relationship Id="rId14" Type="http://schemas.openxmlformats.org/officeDocument/2006/relationships/slide" Target="slides/slide13.xml"/><Relationship Id="rId4" Type="http://schemas.openxmlformats.org/officeDocument/2006/relationships/slide" Target="slides/slide3.xml"/><Relationship Id="rId28" Type="http://schemas.openxmlformats.org/officeDocument/2006/relationships/slide" Target="slides/slide27.xml"/><Relationship Id="rId45" Type="http://schemas.openxmlformats.org/officeDocument/2006/relationships/slide" Target="slides/slide44.xml"/><Relationship Id="rId58" Type="http://schemas.openxmlformats.org/officeDocument/2006/relationships/slide" Target="slides/slide57.xml"/><Relationship Id="rId42" Type="http://schemas.openxmlformats.org/officeDocument/2006/relationships/slide" Target="slides/slide41.xml"/><Relationship Id="rId73" Type="http://schemas.openxmlformats.org/officeDocument/2006/relationships/viewProps" Target="viewProps.xml"/><Relationship Id="rId6" Type="http://schemas.openxmlformats.org/officeDocument/2006/relationships/slide" Target="slides/slide5.xml"/><Relationship Id="rId49" Type="http://schemas.openxmlformats.org/officeDocument/2006/relationships/slide" Target="slides/slide48.xml"/><Relationship Id="rId44" Type="http://schemas.openxmlformats.org/officeDocument/2006/relationships/slide" Target="slides/slide43.xml"/><Relationship Id="rId69" Type="http://schemas.openxmlformats.org/officeDocument/2006/relationships/slide" Target="slides/slide68.xml"/><Relationship Id="rId19" Type="http://schemas.openxmlformats.org/officeDocument/2006/relationships/slide" Target="slides/slide18.xml"/><Relationship Id="rId38" Type="http://schemas.openxmlformats.org/officeDocument/2006/relationships/slide" Target="slides/slide37.xml"/><Relationship Id="rId20" Type="http://schemas.openxmlformats.org/officeDocument/2006/relationships/slide" Target="slides/slide19.xml"/><Relationship Id="rId2" Type="http://schemas.openxmlformats.org/officeDocument/2006/relationships/slide" Target="slides/slide1.xml"/><Relationship Id="rId46" Type="http://schemas.openxmlformats.org/officeDocument/2006/relationships/slide" Target="slides/slide45.xml"/><Relationship Id="rId57" Type="http://schemas.openxmlformats.org/officeDocument/2006/relationships/slide" Target="slides/slide56.xml"/><Relationship Id="rId59" Type="http://schemas.openxmlformats.org/officeDocument/2006/relationships/slide" Target="slides/slide58.xml"/><Relationship Id="rId35" Type="http://schemas.openxmlformats.org/officeDocument/2006/relationships/slide" Target="slides/slide34.xml"/><Relationship Id="rId51" Type="http://schemas.openxmlformats.org/officeDocument/2006/relationships/slide" Target="slides/slide50.xml"/><Relationship Id="rId55" Type="http://schemas.openxmlformats.org/officeDocument/2006/relationships/slide" Target="slides/slide54.xml"/><Relationship Id="rId31" Type="http://schemas.openxmlformats.org/officeDocument/2006/relationships/slide" Target="slides/slide30.xml"/><Relationship Id="rId34" Type="http://schemas.openxmlformats.org/officeDocument/2006/relationships/slide" Target="slides/slide33.xml"/><Relationship Id="rId40" Type="http://schemas.openxmlformats.org/officeDocument/2006/relationships/slide" Target="slides/slide39.xml"/><Relationship Id="rId62" Type="http://schemas.openxmlformats.org/officeDocument/2006/relationships/slide" Target="slides/slide61.xml"/><Relationship Id="rId66" Type="http://schemas.openxmlformats.org/officeDocument/2006/relationships/slide" Target="slides/slide65.xml"/><Relationship Id="rId36" Type="http://schemas.openxmlformats.org/officeDocument/2006/relationships/slide" Target="slides/slide35.xml"/><Relationship Id="rId72" Type="http://schemas.openxmlformats.org/officeDocument/2006/relationships/presProps" Target="presProps.xml"/><Relationship Id="rId1" Type="http://schemas.openxmlformats.org/officeDocument/2006/relationships/slideMaster" Target="slideMasters/slideMaster1.xml"/><Relationship Id="rId24" Type="http://schemas.openxmlformats.org/officeDocument/2006/relationships/slide" Target="slides/slide23.xml"/><Relationship Id="rId47" Type="http://schemas.openxmlformats.org/officeDocument/2006/relationships/slide" Target="slides/slide46.xml"/><Relationship Id="rId56" Type="http://schemas.openxmlformats.org/officeDocument/2006/relationships/slide" Target="slides/slide55.xml"/><Relationship Id="rId48" Type="http://schemas.openxmlformats.org/officeDocument/2006/relationships/slide" Target="slides/slide47.xml"/><Relationship Id="rId75" Type="http://schemas.openxmlformats.org/officeDocument/2006/relationships/tableStyles" Target="tableStyles.xml"/><Relationship Id="rId8" Type="http://schemas.openxmlformats.org/officeDocument/2006/relationships/slide" Target="slides/slide7.xml"/><Relationship Id="rId13" Type="http://schemas.openxmlformats.org/officeDocument/2006/relationships/slide" Target="slides/slide12.xml"/><Relationship Id="rId32" Type="http://schemas.openxmlformats.org/officeDocument/2006/relationships/slide" Target="slides/slide31.xml"/><Relationship Id="rId37" Type="http://schemas.openxmlformats.org/officeDocument/2006/relationships/slide" Target="slides/slide36.xml"/><Relationship Id="rId52" Type="http://schemas.openxmlformats.org/officeDocument/2006/relationships/slide" Target="slides/slide51.xml"/><Relationship Id="rId65" Type="http://schemas.openxmlformats.org/officeDocument/2006/relationships/slide" Target="slides/slide64.xml"/><Relationship Id="rId67" Type="http://schemas.openxmlformats.org/officeDocument/2006/relationships/slide" Target="slides/slide66.xml"/><Relationship Id="rId54" Type="http://schemas.openxmlformats.org/officeDocument/2006/relationships/slide" Target="slides/slide53.xml"/><Relationship Id="rId12" Type="http://schemas.openxmlformats.org/officeDocument/2006/relationships/slide" Target="slides/slide11.xml"/><Relationship Id="rId3" Type="http://schemas.openxmlformats.org/officeDocument/2006/relationships/slide" Target="slides/slide2.xml"/><Relationship Id="rId23" Type="http://schemas.openxmlformats.org/officeDocument/2006/relationships/slide" Target="slides/slide22.xml"/><Relationship Id="rId61" Type="http://schemas.openxmlformats.org/officeDocument/2006/relationships/slide" Target="slides/slide60.xml"/><Relationship Id="rId53" Type="http://schemas.openxmlformats.org/officeDocument/2006/relationships/slide" Target="slides/slide52.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68" Type="http://schemas.openxmlformats.org/officeDocument/2006/relationships/slide" Target="slides/slide67.xml"/><Relationship Id="rId29" Type="http://schemas.openxmlformats.org/officeDocument/2006/relationships/slide" Target="slides/slide28.xml"/><Relationship Id="rId16" Type="http://schemas.openxmlformats.org/officeDocument/2006/relationships/slide" Target="slides/slide15.xml"/><Relationship Id="rId33" Type="http://schemas.openxmlformats.org/officeDocument/2006/relationships/slide" Target="slides/slide32.xml"/><Relationship Id="rId41" Type="http://schemas.openxmlformats.org/officeDocument/2006/relationships/slide" Target="slides/slide40.xml"/><Relationship Id="rId5" Type="http://schemas.openxmlformats.org/officeDocument/2006/relationships/slide" Target="slides/slide4.xml"/><Relationship Id="rId15" Type="http://schemas.openxmlformats.org/officeDocument/2006/relationships/slide" Target="slides/slide14.xml"/><Relationship Id="rId22" Type="http://schemas.openxmlformats.org/officeDocument/2006/relationships/slide" Target="slides/slide21.xml"/><Relationship Id="rId21" Type="http://schemas.openxmlformats.org/officeDocument/2006/relationships/slide" Target="slides/slide2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F25B5BE-121D-9344-815F-176C4401A96E}" type="datetimeFigureOut">
              <a:rPr lang="en-US" smtClean="0"/>
              <a:pPr/>
              <a:t>11/28/11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158C91-0667-114C-A770-57036302144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25B5BE-121D-9344-815F-176C4401A96E}" type="datetimeFigureOut">
              <a:rPr lang="en-US" smtClean="0"/>
              <a:pPr/>
              <a:t>11/28/11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158C91-0667-114C-A770-57036302144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25B5BE-121D-9344-815F-176C4401A96E}" type="datetimeFigureOut">
              <a:rPr lang="en-US" smtClean="0"/>
              <a:pPr/>
              <a:t>11/28/11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158C91-0667-114C-A770-57036302144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25B5BE-121D-9344-815F-176C4401A96E}" type="datetimeFigureOut">
              <a:rPr lang="en-US" smtClean="0"/>
              <a:pPr/>
              <a:t>11/28/11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158C91-0667-114C-A770-57036302144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25B5BE-121D-9344-815F-176C4401A96E}" type="datetimeFigureOut">
              <a:rPr lang="en-US" smtClean="0"/>
              <a:pPr/>
              <a:t>11/28/11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158C91-0667-114C-A770-57036302144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F25B5BE-121D-9344-815F-176C4401A96E}" type="datetimeFigureOut">
              <a:rPr lang="en-US" smtClean="0"/>
              <a:pPr/>
              <a:t>11/28/11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158C91-0667-114C-A770-57036302144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F25B5BE-121D-9344-815F-176C4401A96E}" type="datetimeFigureOut">
              <a:rPr lang="en-US" smtClean="0"/>
              <a:pPr/>
              <a:t>11/28/11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E158C91-0667-114C-A770-57036302144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F25B5BE-121D-9344-815F-176C4401A96E}" type="datetimeFigureOut">
              <a:rPr lang="en-US" smtClean="0"/>
              <a:pPr/>
              <a:t>11/28/11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E158C91-0667-114C-A770-57036302144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25B5BE-121D-9344-815F-176C4401A96E}" type="datetimeFigureOut">
              <a:rPr lang="en-US" smtClean="0"/>
              <a:pPr/>
              <a:t>11/28/11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E158C91-0667-114C-A770-57036302144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25B5BE-121D-9344-815F-176C4401A96E}" type="datetimeFigureOut">
              <a:rPr lang="en-US" smtClean="0"/>
              <a:pPr/>
              <a:t>11/28/11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158C91-0667-114C-A770-57036302144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25B5BE-121D-9344-815F-176C4401A96E}" type="datetimeFigureOut">
              <a:rPr lang="en-US" smtClean="0"/>
              <a:pPr/>
              <a:t>11/28/11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158C91-0667-114C-A770-57036302144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25B5BE-121D-9344-815F-176C4401A96E}" type="datetimeFigureOut">
              <a:rPr lang="en-US" smtClean="0"/>
              <a:pPr/>
              <a:t>11/28/11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E158C91-0667-114C-A770-570363021443}"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3" Type="http://schemas.openxmlformats.org/officeDocument/2006/relationships/image" Target="../media/image15.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3" Type="http://schemas.openxmlformats.org/officeDocument/2006/relationships/image" Target="../media/image19.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3551282"/>
          </a:xfrm>
        </p:spPr>
        <p:txBody>
          <a:bodyPr/>
          <a:lstStyle/>
          <a:p>
            <a:r>
              <a:rPr lang="en-US" dirty="0" smtClean="0"/>
              <a:t>Pg. 92 ex. 5</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Primo/a</a:t>
            </a:r>
            <a:endParaRPr lang="en-US" dirty="0"/>
          </a:p>
        </p:txBody>
      </p:sp>
      <p:sp>
        <p:nvSpPr>
          <p:cNvPr id="3" name="Content Placeholder 2"/>
          <p:cNvSpPr>
            <a:spLocks noGrp="1"/>
          </p:cNvSpPr>
          <p:nvPr>
            <p:ph idx="1"/>
          </p:nvPr>
        </p:nvSpPr>
        <p:spPr/>
        <p:txBody>
          <a:bodyPr/>
          <a:lstStyle/>
          <a:p>
            <a:endParaRPr lang="en-US"/>
          </a:p>
        </p:txBody>
      </p:sp>
      <p:pic>
        <p:nvPicPr>
          <p:cNvPr id="6" name="Picture 5"/>
          <p:cNvPicPr>
            <a:picLocks noChangeAspect="1"/>
          </p:cNvPicPr>
          <p:nvPr/>
        </p:nvPicPr>
        <p:blipFill>
          <a:blip r:embed="rId2"/>
          <a:stretch>
            <a:fillRect/>
          </a:stretch>
        </p:blipFill>
        <p:spPr>
          <a:xfrm>
            <a:off x="3071219" y="1600201"/>
            <a:ext cx="3148970" cy="4408558"/>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Hijo</a:t>
            </a:r>
            <a:r>
              <a:rPr lang="en-US" dirty="0" smtClean="0"/>
              <a:t>/a</a:t>
            </a:r>
            <a:endParaRPr lang="en-US" dirty="0"/>
          </a:p>
        </p:txBody>
      </p:sp>
      <p:sp>
        <p:nvSpPr>
          <p:cNvPr id="3" name="Content Placeholder 2"/>
          <p:cNvSpPr>
            <a:spLocks noGrp="1"/>
          </p:cNvSpPr>
          <p:nvPr>
            <p:ph idx="1"/>
          </p:nvPr>
        </p:nvSpPr>
        <p:spPr/>
        <p:txBody>
          <a:bodyPr/>
          <a:lstStyle/>
          <a:p>
            <a:endParaRPr lang="en-US" dirty="0"/>
          </a:p>
        </p:txBody>
      </p:sp>
      <p:pic>
        <p:nvPicPr>
          <p:cNvPr id="5" name="Picture 4"/>
          <p:cNvPicPr>
            <a:picLocks noChangeAspect="1"/>
          </p:cNvPicPr>
          <p:nvPr/>
        </p:nvPicPr>
        <p:blipFill>
          <a:blip r:embed="rId2"/>
          <a:stretch>
            <a:fillRect/>
          </a:stretch>
        </p:blipFill>
        <p:spPr>
          <a:xfrm>
            <a:off x="3191822" y="1600199"/>
            <a:ext cx="2989489" cy="4608107"/>
          </a:xfrm>
          <a:prstGeom prst="rect">
            <a:avLst/>
          </a:prstGeom>
        </p:spPr>
      </p:pic>
      <p:sp>
        <p:nvSpPr>
          <p:cNvPr id="6" name="TextBox 5"/>
          <p:cNvSpPr txBox="1"/>
          <p:nvPr/>
        </p:nvSpPr>
        <p:spPr>
          <a:xfrm>
            <a:off x="5701839" y="4807403"/>
            <a:ext cx="732192" cy="707886"/>
          </a:xfrm>
          <a:prstGeom prst="rect">
            <a:avLst/>
          </a:prstGeom>
          <a:noFill/>
        </p:spPr>
        <p:txBody>
          <a:bodyPr wrap="none" rtlCol="0">
            <a:spAutoFit/>
          </a:bodyPr>
          <a:lstStyle/>
          <a:p>
            <a:r>
              <a:rPr lang="en-US" sz="4000" dirty="0" err="1" smtClean="0">
                <a:solidFill>
                  <a:schemeClr val="bg2"/>
                </a:solidFill>
                <a:latin typeface="Wingdings"/>
                <a:ea typeface="Wingdings"/>
                <a:cs typeface="Wingdings"/>
              </a:rPr>
              <a:t></a:t>
            </a:r>
            <a:endParaRPr lang="en-US" sz="4000" dirty="0">
              <a:solidFill>
                <a:schemeClr val="bg2"/>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Hermano</a:t>
            </a:r>
            <a:r>
              <a:rPr lang="en-US" dirty="0" smtClean="0"/>
              <a:t>/a</a:t>
            </a:r>
            <a:endParaRPr lang="en-US" dirty="0"/>
          </a:p>
        </p:txBody>
      </p:sp>
      <p:sp>
        <p:nvSpPr>
          <p:cNvPr id="3" name="Content Placeholder 2"/>
          <p:cNvSpPr>
            <a:spLocks noGrp="1"/>
          </p:cNvSpPr>
          <p:nvPr>
            <p:ph idx="1"/>
          </p:nvPr>
        </p:nvSpPr>
        <p:spPr/>
        <p:txBody>
          <a:bodyPr/>
          <a:lstStyle/>
          <a:p>
            <a:endParaRPr lang="en-US"/>
          </a:p>
        </p:txBody>
      </p:sp>
      <p:sp>
        <p:nvSpPr>
          <p:cNvPr id="7" name="TextBox 6"/>
          <p:cNvSpPr txBox="1"/>
          <p:nvPr/>
        </p:nvSpPr>
        <p:spPr>
          <a:xfrm>
            <a:off x="457200" y="4708824"/>
            <a:ext cx="2121919" cy="954107"/>
          </a:xfrm>
          <a:prstGeom prst="rect">
            <a:avLst/>
          </a:prstGeom>
          <a:noFill/>
        </p:spPr>
        <p:txBody>
          <a:bodyPr wrap="square" rtlCol="0">
            <a:spAutoFit/>
          </a:bodyPr>
          <a:lstStyle/>
          <a:p>
            <a:r>
              <a:rPr lang="en-US" sz="2800" dirty="0" smtClean="0"/>
              <a:t>Exercise 1, Pg. 131</a:t>
            </a:r>
            <a:endParaRPr lang="en-US" sz="2800" dirty="0"/>
          </a:p>
        </p:txBody>
      </p:sp>
      <p:pic>
        <p:nvPicPr>
          <p:cNvPr id="6" name="Picture 5"/>
          <p:cNvPicPr>
            <a:picLocks noChangeAspect="1"/>
          </p:cNvPicPr>
          <p:nvPr/>
        </p:nvPicPr>
        <p:blipFill>
          <a:blip r:embed="rId2"/>
          <a:stretch>
            <a:fillRect/>
          </a:stretch>
        </p:blipFill>
        <p:spPr>
          <a:xfrm>
            <a:off x="2928672" y="1670057"/>
            <a:ext cx="3647538" cy="4456106"/>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5967652"/>
          </a:xfrm>
        </p:spPr>
        <p:txBody>
          <a:bodyPr/>
          <a:lstStyle/>
          <a:p>
            <a:r>
              <a:rPr lang="en-US" dirty="0" smtClean="0"/>
              <a:t>								</a:t>
            </a:r>
            <a:r>
              <a:rPr lang="en-US" dirty="0" err="1" smtClean="0"/>
              <a:t>Verbos</a:t>
            </a:r>
            <a:r>
              <a:rPr lang="en-US" dirty="0" smtClean="0"/>
              <a:t> </a:t>
            </a:r>
            <a:r>
              <a:rPr lang="en-US" dirty="0" err="1" smtClean="0"/>
              <a:t>Regulares</a:t>
            </a:r>
            <a:r>
              <a:rPr lang="en-US" dirty="0" smtClean="0"/>
              <a:t> “IR”</a:t>
            </a:r>
            <a:br>
              <a:rPr lang="en-US" dirty="0" smtClean="0"/>
            </a:br>
            <a:r>
              <a:rPr lang="en-US" u="sng" dirty="0" err="1" smtClean="0"/>
              <a:t>Vivir</a:t>
            </a:r>
            <a:r>
              <a:rPr lang="en-US" u="sng" dirty="0" smtClean="0"/>
              <a:t>- To Live</a:t>
            </a:r>
            <a:r>
              <a:rPr lang="en-US" dirty="0" smtClean="0"/>
              <a:t/>
            </a:r>
            <a:br>
              <a:rPr lang="en-US" dirty="0" smtClean="0"/>
            </a:br>
            <a:r>
              <a:rPr lang="en-US" dirty="0" err="1" smtClean="0"/>
              <a:t>Yo</a:t>
            </a:r>
            <a:r>
              <a:rPr lang="en-US" dirty="0" smtClean="0"/>
              <a:t> Vivo 			</a:t>
            </a:r>
            <a:r>
              <a:rPr lang="en-US" dirty="0" err="1" smtClean="0"/>
              <a:t>Nosotros</a:t>
            </a:r>
            <a:r>
              <a:rPr lang="en-US" dirty="0" smtClean="0"/>
              <a:t> </a:t>
            </a:r>
            <a:r>
              <a:rPr lang="en-US" dirty="0" err="1" smtClean="0"/>
              <a:t>Vivimos</a:t>
            </a:r>
            <a:r>
              <a:rPr lang="en-US" dirty="0" smtClean="0"/>
              <a:t/>
            </a:r>
            <a:br>
              <a:rPr lang="en-US" dirty="0" smtClean="0"/>
            </a:br>
            <a:r>
              <a:rPr lang="en-US" dirty="0" err="1" smtClean="0"/>
              <a:t>Tú</a:t>
            </a:r>
            <a:r>
              <a:rPr lang="en-US" dirty="0" smtClean="0"/>
              <a:t> </a:t>
            </a:r>
            <a:r>
              <a:rPr lang="en-US" dirty="0" err="1" smtClean="0"/>
              <a:t>Vives</a:t>
            </a:r>
            <a:r>
              <a:rPr lang="en-US" dirty="0" smtClean="0"/>
              <a:t>			 </a:t>
            </a:r>
            <a:r>
              <a:rPr lang="en-US" dirty="0" err="1" smtClean="0"/>
              <a:t>Vosotros</a:t>
            </a:r>
            <a:r>
              <a:rPr lang="en-US" dirty="0" smtClean="0"/>
              <a:t> </a:t>
            </a:r>
            <a:r>
              <a:rPr lang="en-US" dirty="0" err="1" smtClean="0"/>
              <a:t>Vivís</a:t>
            </a:r>
            <a:r>
              <a:rPr lang="en-US" dirty="0" smtClean="0"/>
              <a:t/>
            </a:r>
            <a:br>
              <a:rPr lang="en-US" dirty="0" smtClean="0"/>
            </a:br>
            <a:r>
              <a:rPr lang="en-US" dirty="0" err="1" smtClean="0"/>
              <a:t>Ud</a:t>
            </a:r>
            <a:r>
              <a:rPr lang="en-US" dirty="0" smtClean="0"/>
              <a:t>.	Vive								 </a:t>
            </a:r>
            <a:r>
              <a:rPr lang="en-US" dirty="0" err="1" smtClean="0"/>
              <a:t>Uds.Viven</a:t>
            </a:r>
            <a:r>
              <a:rPr lang="en-US" dirty="0" smtClean="0"/>
              <a:t/>
            </a:r>
            <a:br>
              <a:rPr lang="en-US" dirty="0" smtClean="0"/>
            </a:br>
            <a:r>
              <a:rPr lang="en-US" dirty="0" err="1" smtClean="0"/>
              <a:t>Él</a:t>
            </a:r>
            <a:r>
              <a:rPr lang="en-US" dirty="0" smtClean="0"/>
              <a:t>  Vive 							</a:t>
            </a:r>
            <a:r>
              <a:rPr lang="en-US" dirty="0" err="1" smtClean="0"/>
              <a:t>Ellos</a:t>
            </a:r>
            <a:r>
              <a:rPr lang="en-US" dirty="0" smtClean="0"/>
              <a:t> </a:t>
            </a:r>
            <a:r>
              <a:rPr lang="en-US" dirty="0" err="1" smtClean="0"/>
              <a:t>Viven</a:t>
            </a:r>
            <a:r>
              <a:rPr lang="en-US" dirty="0" smtClean="0"/>
              <a:t/>
            </a:r>
            <a:br>
              <a:rPr lang="en-US" dirty="0" smtClean="0"/>
            </a:br>
            <a:r>
              <a:rPr lang="en-US" dirty="0" smtClean="0"/>
              <a:t>Ella	Vive									 </a:t>
            </a:r>
            <a:r>
              <a:rPr lang="en-US" dirty="0" err="1" smtClean="0"/>
              <a:t>Ellas</a:t>
            </a:r>
            <a:r>
              <a:rPr lang="en-US" dirty="0" smtClean="0"/>
              <a:t> </a:t>
            </a:r>
            <a:r>
              <a:rPr lang="en-US" dirty="0" err="1" smtClean="0"/>
              <a:t>Viven</a:t>
            </a:r>
            <a:endParaRPr lang="en-US" dirty="0"/>
          </a:p>
        </p:txBody>
      </p:sp>
      <p:pic>
        <p:nvPicPr>
          <p:cNvPr id="3" name="Picture 2"/>
          <p:cNvPicPr>
            <a:picLocks noChangeAspect="1"/>
          </p:cNvPicPr>
          <p:nvPr/>
        </p:nvPicPr>
        <p:blipFill>
          <a:blip r:embed="rId2"/>
          <a:stretch>
            <a:fillRect/>
          </a:stretch>
        </p:blipFill>
        <p:spPr>
          <a:xfrm>
            <a:off x="0" y="274638"/>
            <a:ext cx="2902754" cy="1931651"/>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46464"/>
          </a:xfrm>
        </p:spPr>
        <p:txBody>
          <a:bodyPr/>
          <a:lstStyle/>
          <a:p>
            <a:r>
              <a:rPr lang="en-US" dirty="0" smtClean="0"/>
              <a:t>Regular IR verbs with irregular </a:t>
            </a:r>
            <a:r>
              <a:rPr lang="en-US" dirty="0" err="1" smtClean="0"/>
              <a:t>Yo</a:t>
            </a:r>
            <a:r>
              <a:rPr lang="en-US" dirty="0" smtClean="0"/>
              <a:t> forms. Remember how ESTAR is only irregular in the YO form (ESTOY)? There are a few more verbs like that…</a:t>
            </a:r>
            <a:br>
              <a:rPr lang="en-US" dirty="0" smtClean="0"/>
            </a:b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1098"/>
          </a:xfrm>
        </p:spPr>
        <p:txBody>
          <a:bodyPr/>
          <a:lstStyle/>
          <a:p>
            <a:r>
              <a:rPr lang="en-US" dirty="0" smtClean="0"/>
              <a:t>	</a:t>
            </a:r>
            <a:r>
              <a:rPr lang="en-US" u="sng" dirty="0" err="1" smtClean="0"/>
              <a:t>Salir</a:t>
            </a:r>
            <a:r>
              <a:rPr lang="en-US" u="sng" dirty="0" smtClean="0"/>
              <a:t>- To go out/leave</a:t>
            </a:r>
            <a:r>
              <a:rPr lang="en-US" dirty="0" smtClean="0"/>
              <a:t/>
            </a:r>
            <a:br>
              <a:rPr lang="en-US" dirty="0" smtClean="0"/>
            </a:br>
            <a:r>
              <a:rPr lang="en-US" dirty="0" err="1" smtClean="0"/>
              <a:t>Yo</a:t>
            </a:r>
            <a:r>
              <a:rPr lang="en-US" dirty="0" smtClean="0"/>
              <a:t> SALGO 		 </a:t>
            </a:r>
            <a:r>
              <a:rPr lang="en-US" dirty="0" err="1" smtClean="0"/>
              <a:t>Nosotros</a:t>
            </a:r>
            <a:r>
              <a:rPr lang="en-US" dirty="0" smtClean="0"/>
              <a:t> </a:t>
            </a:r>
            <a:r>
              <a:rPr lang="en-US" dirty="0" err="1" smtClean="0"/>
              <a:t>Salimos</a:t>
            </a:r>
            <a:r>
              <a:rPr lang="en-US" dirty="0" smtClean="0"/>
              <a:t/>
            </a:r>
            <a:br>
              <a:rPr lang="en-US" dirty="0" smtClean="0"/>
            </a:br>
            <a:r>
              <a:rPr lang="en-US" dirty="0" err="1" smtClean="0"/>
              <a:t>Tú</a:t>
            </a:r>
            <a:r>
              <a:rPr lang="en-US" dirty="0" smtClean="0"/>
              <a:t> sales				 </a:t>
            </a:r>
            <a:r>
              <a:rPr lang="en-US" dirty="0" err="1" smtClean="0"/>
              <a:t>Vosotros</a:t>
            </a:r>
            <a:r>
              <a:rPr lang="en-US" dirty="0" smtClean="0"/>
              <a:t> </a:t>
            </a:r>
            <a:r>
              <a:rPr lang="en-US" dirty="0" err="1" smtClean="0"/>
              <a:t>Salís</a:t>
            </a:r>
            <a:r>
              <a:rPr lang="en-US" dirty="0" smtClean="0"/>
              <a:t/>
            </a:r>
            <a:br>
              <a:rPr lang="en-US" dirty="0" smtClean="0"/>
            </a:br>
            <a:r>
              <a:rPr lang="en-US" dirty="0" err="1" smtClean="0"/>
              <a:t>Él/Ella/Ud</a:t>
            </a:r>
            <a:r>
              <a:rPr lang="en-US" dirty="0" smtClean="0"/>
              <a:t> Sale </a:t>
            </a:r>
            <a:br>
              <a:rPr lang="en-US" dirty="0" smtClean="0"/>
            </a:br>
            <a:r>
              <a:rPr lang="en-US" dirty="0" smtClean="0"/>
              <a:t>		</a:t>
            </a:r>
            <a:r>
              <a:rPr lang="en-US" dirty="0" err="1" smtClean="0"/>
              <a:t>Ellos/Ellas</a:t>
            </a:r>
            <a:r>
              <a:rPr lang="en-US" dirty="0" smtClean="0"/>
              <a:t> </a:t>
            </a:r>
            <a:r>
              <a:rPr lang="en-US" dirty="0" err="1" smtClean="0"/>
              <a:t>Uds</a:t>
            </a:r>
            <a:r>
              <a:rPr lang="en-US" dirty="0" smtClean="0"/>
              <a:t>. </a:t>
            </a:r>
            <a:r>
              <a:rPr lang="en-US" dirty="0" err="1" smtClean="0"/>
              <a:t>Salen</a:t>
            </a:r>
            <a:endParaRPr lang="en-US" dirty="0"/>
          </a:p>
        </p:txBody>
      </p:sp>
      <p:pic>
        <p:nvPicPr>
          <p:cNvPr id="3" name="Picture 2"/>
          <p:cNvPicPr>
            <a:picLocks noChangeAspect="1"/>
          </p:cNvPicPr>
          <p:nvPr/>
        </p:nvPicPr>
        <p:blipFill>
          <a:blip r:embed="rId2"/>
          <a:stretch>
            <a:fillRect/>
          </a:stretch>
        </p:blipFill>
        <p:spPr>
          <a:xfrm>
            <a:off x="173788" y="4268872"/>
            <a:ext cx="2388602" cy="2388602"/>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83142"/>
          </a:xfrm>
        </p:spPr>
        <p:txBody>
          <a:bodyPr>
            <a:noAutofit/>
          </a:bodyPr>
          <a:lstStyle/>
          <a:p>
            <a:r>
              <a:rPr lang="en-US" sz="3600" u="sng" dirty="0" smtClean="0"/>
              <a:t>La </a:t>
            </a:r>
            <a:r>
              <a:rPr lang="en-US" sz="3600" u="sng" dirty="0" err="1" smtClean="0"/>
              <a:t>Palabra</a:t>
            </a:r>
            <a:r>
              <a:rPr lang="en-US" sz="3600" u="sng" dirty="0" smtClean="0"/>
              <a:t> “</a:t>
            </a:r>
            <a:r>
              <a:rPr lang="en-US" sz="3600" u="sng" dirty="0" err="1" smtClean="0"/>
              <a:t>Todo</a:t>
            </a:r>
            <a:r>
              <a:rPr lang="en-US" sz="3600" u="sng" dirty="0" smtClean="0"/>
              <a:t>/a”</a:t>
            </a:r>
            <a:r>
              <a:rPr lang="en-US" sz="3600" dirty="0" smtClean="0"/>
              <a:t/>
            </a:r>
            <a:br>
              <a:rPr lang="en-US" sz="3600" dirty="0" smtClean="0"/>
            </a:br>
            <a:r>
              <a:rPr lang="en-US" sz="3600" dirty="0" smtClean="0"/>
              <a:t>can mean: all, every, the whole/entire</a:t>
            </a:r>
            <a:br>
              <a:rPr lang="en-US" sz="3600" dirty="0" smtClean="0"/>
            </a:br>
            <a:r>
              <a:rPr lang="en-US" sz="3600" dirty="0" err="1" smtClean="0"/>
              <a:t>Ejemplos</a:t>
            </a:r>
            <a:r>
              <a:rPr lang="en-US" sz="3600" dirty="0" smtClean="0"/>
              <a:t>:</a:t>
            </a:r>
            <a:br>
              <a:rPr lang="en-US" sz="3600" dirty="0" smtClean="0"/>
            </a:br>
            <a:r>
              <a:rPr lang="en-US" sz="3600" dirty="0" smtClean="0">
                <a:latin typeface="Zapf Dingbats"/>
                <a:ea typeface="Zapf Dingbats"/>
                <a:cs typeface="Zapf Dingbats"/>
              </a:rPr>
              <a:t>★</a:t>
            </a:r>
            <a:r>
              <a:rPr lang="en-US" sz="3600" dirty="0" err="1" smtClean="0"/>
              <a:t>Estoy</a:t>
            </a:r>
            <a:r>
              <a:rPr lang="en-US" sz="3600" dirty="0" smtClean="0"/>
              <a:t> </a:t>
            </a:r>
            <a:r>
              <a:rPr lang="en-US" sz="3600" dirty="0" err="1" smtClean="0"/>
              <a:t>aquí</a:t>
            </a:r>
            <a:r>
              <a:rPr lang="en-US" sz="3600" dirty="0" smtClean="0"/>
              <a:t> </a:t>
            </a:r>
            <a:r>
              <a:rPr lang="en-US" sz="3600" dirty="0" err="1" smtClean="0"/>
              <a:t>por</a:t>
            </a:r>
            <a:r>
              <a:rPr lang="en-US" sz="3600" dirty="0" smtClean="0"/>
              <a:t> </a:t>
            </a:r>
            <a:r>
              <a:rPr lang="en-US" sz="3600" dirty="0" err="1" smtClean="0"/>
              <a:t>todo</a:t>
            </a:r>
            <a:r>
              <a:rPr lang="en-US" sz="3600" dirty="0" smtClean="0"/>
              <a:t> el </a:t>
            </a:r>
            <a:r>
              <a:rPr lang="en-US" sz="3600" dirty="0" err="1" smtClean="0"/>
              <a:t>día</a:t>
            </a:r>
            <a:r>
              <a:rPr lang="en-US" sz="3600" dirty="0" smtClean="0"/>
              <a:t/>
            </a:r>
            <a:br>
              <a:rPr lang="en-US" sz="3600" dirty="0" smtClean="0"/>
            </a:br>
            <a:r>
              <a:rPr lang="en-US" sz="3600" i="1" dirty="0" smtClean="0"/>
              <a:t>I am here for the whole day</a:t>
            </a:r>
            <a:r>
              <a:rPr lang="en-US" sz="3600" dirty="0" smtClean="0"/>
              <a:t/>
            </a:r>
            <a:br>
              <a:rPr lang="en-US" sz="3600" dirty="0" smtClean="0"/>
            </a:br>
            <a:r>
              <a:rPr lang="en-US" sz="3600" dirty="0" smtClean="0">
                <a:latin typeface="Zapf Dingbats"/>
                <a:ea typeface="Zapf Dingbats"/>
                <a:cs typeface="Zapf Dingbats"/>
              </a:rPr>
              <a:t>★</a:t>
            </a:r>
            <a:r>
              <a:rPr lang="en-US" sz="3600" dirty="0" err="1" smtClean="0"/>
              <a:t>Voy</a:t>
            </a:r>
            <a:r>
              <a:rPr lang="en-US" sz="3600" dirty="0" smtClean="0"/>
              <a:t> a </a:t>
            </a:r>
            <a:r>
              <a:rPr lang="en-US" sz="3600" dirty="0" err="1" smtClean="0"/>
              <a:t>Tamarak</a:t>
            </a:r>
            <a:r>
              <a:rPr lang="en-US" sz="3600" dirty="0" smtClean="0"/>
              <a:t> </a:t>
            </a:r>
            <a:r>
              <a:rPr lang="en-US" sz="3600" dirty="0" err="1" smtClean="0"/>
              <a:t>todos</a:t>
            </a:r>
            <a:r>
              <a:rPr lang="en-US" sz="3600" dirty="0" smtClean="0"/>
              <a:t> los </a:t>
            </a:r>
            <a:r>
              <a:rPr lang="en-US" sz="3600" dirty="0" err="1" smtClean="0"/>
              <a:t>veranos</a:t>
            </a:r>
            <a:r>
              <a:rPr lang="en-US" sz="3600" dirty="0" smtClean="0"/>
              <a:t/>
            </a:r>
            <a:br>
              <a:rPr lang="en-US" sz="3600" dirty="0" smtClean="0"/>
            </a:br>
            <a:r>
              <a:rPr lang="en-US" sz="3600" i="1" dirty="0" smtClean="0"/>
              <a:t>I go to </a:t>
            </a:r>
            <a:r>
              <a:rPr lang="en-US" sz="3600" i="1" dirty="0" err="1" smtClean="0"/>
              <a:t>Tamarak</a:t>
            </a:r>
            <a:r>
              <a:rPr lang="en-US" sz="3600" i="1" dirty="0" smtClean="0"/>
              <a:t> every summer</a:t>
            </a:r>
            <a:r>
              <a:rPr lang="en-US" sz="3600" dirty="0" smtClean="0"/>
              <a:t/>
            </a:r>
            <a:br>
              <a:rPr lang="en-US" sz="3600" dirty="0" smtClean="0"/>
            </a:br>
            <a:r>
              <a:rPr lang="en-US" sz="3600" dirty="0" smtClean="0">
                <a:latin typeface="Zapf Dingbats"/>
                <a:ea typeface="Zapf Dingbats"/>
                <a:cs typeface="Zapf Dingbats"/>
              </a:rPr>
              <a:t>★</a:t>
            </a:r>
            <a:r>
              <a:rPr lang="en-US" sz="3600" dirty="0" err="1" smtClean="0"/>
              <a:t>Estoy</a:t>
            </a:r>
            <a:r>
              <a:rPr lang="en-US" sz="3600" dirty="0" smtClean="0"/>
              <a:t> con </a:t>
            </a:r>
            <a:r>
              <a:rPr lang="en-US" sz="3600" dirty="0" err="1" smtClean="0"/>
              <a:t>todos</a:t>
            </a:r>
            <a:r>
              <a:rPr lang="en-US" sz="3600" dirty="0" smtClean="0"/>
              <a:t> </a:t>
            </a:r>
            <a:r>
              <a:rPr lang="en-US" sz="3600" dirty="0" err="1" smtClean="0"/>
              <a:t>mis</a:t>
            </a:r>
            <a:r>
              <a:rPr lang="en-US" sz="3600" dirty="0" smtClean="0"/>
              <a:t> </a:t>
            </a:r>
            <a:r>
              <a:rPr lang="en-US" sz="3600" dirty="0" err="1" smtClean="0"/>
              <a:t>primos</a:t>
            </a:r>
            <a:r>
              <a:rPr lang="en-US" sz="3600" dirty="0" smtClean="0"/>
              <a:t> </a:t>
            </a:r>
            <a:br>
              <a:rPr lang="en-US" sz="3600" dirty="0" smtClean="0"/>
            </a:br>
            <a:r>
              <a:rPr lang="en-US" sz="3600" i="1" dirty="0" smtClean="0"/>
              <a:t>I am with all my cousins</a:t>
            </a:r>
            <a:r>
              <a:rPr lang="en-US" sz="3600" dirty="0" smtClean="0"/>
              <a:t/>
            </a:r>
            <a:br>
              <a:rPr lang="en-US" sz="3600" dirty="0" smtClean="0"/>
            </a:br>
            <a:r>
              <a:rPr lang="en-US" sz="3600" dirty="0" smtClean="0">
                <a:latin typeface="Zapf Dingbats"/>
                <a:ea typeface="Zapf Dingbats"/>
                <a:cs typeface="Zapf Dingbats"/>
              </a:rPr>
              <a:t>★</a:t>
            </a:r>
            <a:r>
              <a:rPr lang="en-US" sz="3600" dirty="0" err="1" smtClean="0"/>
              <a:t>Todos</a:t>
            </a:r>
            <a:r>
              <a:rPr lang="en-US" sz="3600" dirty="0" smtClean="0"/>
              <a:t> </a:t>
            </a:r>
            <a:r>
              <a:rPr lang="en-US" sz="3600" dirty="0" err="1" smtClean="0"/>
              <a:t>estamos</a:t>
            </a:r>
            <a:r>
              <a:rPr lang="en-US" sz="3600" dirty="0" smtClean="0"/>
              <a:t> en la </a:t>
            </a:r>
            <a:r>
              <a:rPr lang="en-US" sz="3600" dirty="0" err="1" smtClean="0"/>
              <a:t>foto</a:t>
            </a:r>
            <a:r>
              <a:rPr lang="en-US" sz="3600" dirty="0" smtClean="0"/>
              <a:t/>
            </a:r>
            <a:br>
              <a:rPr lang="en-US" sz="3600" dirty="0" smtClean="0"/>
            </a:br>
            <a:r>
              <a:rPr lang="en-US" sz="3600" i="1" dirty="0" smtClean="0"/>
              <a:t>All of us are in the photo</a:t>
            </a:r>
            <a:endParaRPr lang="en-US" sz="3600" i="1" dirty="0"/>
          </a:p>
        </p:txBody>
      </p:sp>
      <p:sp>
        <p:nvSpPr>
          <p:cNvPr id="3" name="TextBox 2"/>
          <p:cNvSpPr txBox="1"/>
          <p:nvPr/>
        </p:nvSpPr>
        <p:spPr>
          <a:xfrm>
            <a:off x="457200" y="6305558"/>
            <a:ext cx="2864211" cy="523220"/>
          </a:xfrm>
          <a:prstGeom prst="rect">
            <a:avLst/>
          </a:prstGeom>
          <a:noFill/>
        </p:spPr>
        <p:txBody>
          <a:bodyPr wrap="none" rtlCol="0">
            <a:spAutoFit/>
          </a:bodyPr>
          <a:lstStyle/>
          <a:p>
            <a:r>
              <a:rPr lang="en-US" sz="2800" dirty="0" smtClean="0"/>
              <a:t>Exercise 6, Pg. 136</a:t>
            </a:r>
            <a:endParaRPr lang="en-US" sz="28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277443"/>
          </a:xfrm>
        </p:spPr>
        <p:txBody>
          <a:bodyPr>
            <a:normAutofit fontScale="90000"/>
          </a:bodyPr>
          <a:lstStyle/>
          <a:p>
            <a:r>
              <a:rPr lang="en-US" dirty="0" smtClean="0"/>
              <a:t>Los </a:t>
            </a:r>
            <a:r>
              <a:rPr lang="en-US" dirty="0" err="1" smtClean="0"/>
              <a:t>Adjectivos</a:t>
            </a:r>
            <a:r>
              <a:rPr lang="en-US" dirty="0" smtClean="0"/>
              <a:t> </a:t>
            </a:r>
            <a:r>
              <a:rPr lang="en-US" dirty="0" err="1" smtClean="0"/>
              <a:t>Posesivos</a:t>
            </a:r>
            <a:r>
              <a:rPr lang="en-US" dirty="0" smtClean="0"/>
              <a:t/>
            </a:r>
            <a:br>
              <a:rPr lang="en-US" dirty="0" smtClean="0"/>
            </a:br>
            <a:r>
              <a:rPr lang="en-US" dirty="0" smtClean="0"/>
              <a:t>So, we learned that you can use De, De la, De los, and De </a:t>
            </a:r>
            <a:r>
              <a:rPr lang="en-US" dirty="0" err="1" smtClean="0"/>
              <a:t>las</a:t>
            </a:r>
            <a:r>
              <a:rPr lang="en-US" dirty="0" smtClean="0"/>
              <a:t> to show possession.</a:t>
            </a:r>
            <a:br>
              <a:rPr lang="en-US" dirty="0" smtClean="0"/>
            </a:br>
            <a:r>
              <a:rPr lang="en-US" dirty="0" err="1" smtClean="0"/>
              <a:t>Ejemplos</a:t>
            </a:r>
            <a:r>
              <a:rPr lang="en-US" dirty="0" smtClean="0"/>
              <a:t>: </a:t>
            </a:r>
            <a:br>
              <a:rPr lang="en-US" dirty="0" smtClean="0"/>
            </a:br>
            <a:r>
              <a:rPr lang="en-US" dirty="0" smtClean="0">
                <a:latin typeface="Zapf Dingbats"/>
                <a:ea typeface="Zapf Dingbats"/>
                <a:cs typeface="Zapf Dingbats"/>
              </a:rPr>
              <a:t>✓</a:t>
            </a:r>
            <a:r>
              <a:rPr lang="en-US" dirty="0" smtClean="0"/>
              <a:t>Es la </a:t>
            </a:r>
            <a:r>
              <a:rPr lang="en-US" dirty="0" err="1" smtClean="0"/>
              <a:t>clase</a:t>
            </a:r>
            <a:r>
              <a:rPr lang="en-US" dirty="0" smtClean="0"/>
              <a:t> de la </a:t>
            </a:r>
            <a:r>
              <a:rPr lang="en-US" dirty="0" err="1" smtClean="0"/>
              <a:t>profesora</a:t>
            </a:r>
            <a:r>
              <a:rPr lang="en-US" dirty="0" smtClean="0"/>
              <a:t> </a:t>
            </a:r>
            <a:r>
              <a:rPr lang="en-US" dirty="0" err="1" smtClean="0"/>
              <a:t>Petrucci</a:t>
            </a:r>
            <a:r>
              <a:rPr lang="en-US" dirty="0" smtClean="0"/>
              <a:t/>
            </a:r>
            <a:br>
              <a:rPr lang="en-US" dirty="0" smtClean="0"/>
            </a:br>
            <a:r>
              <a:rPr lang="en-US" i="1" dirty="0" smtClean="0"/>
              <a:t>It is the class of Ms. </a:t>
            </a:r>
            <a:r>
              <a:rPr lang="en-US" i="1" dirty="0" err="1" smtClean="0"/>
              <a:t>Petrucci</a:t>
            </a:r>
            <a:r>
              <a:rPr lang="en-US" dirty="0" smtClean="0"/>
              <a:t/>
            </a:r>
            <a:br>
              <a:rPr lang="en-US" dirty="0" smtClean="0"/>
            </a:br>
            <a:r>
              <a:rPr lang="en-US" dirty="0" smtClean="0">
                <a:latin typeface="Zapf Dingbats"/>
                <a:ea typeface="Zapf Dingbats"/>
                <a:cs typeface="Zapf Dingbats"/>
              </a:rPr>
              <a:t>✓</a:t>
            </a:r>
            <a:r>
              <a:rPr lang="en-US" dirty="0" smtClean="0"/>
              <a:t>Es el </a:t>
            </a:r>
            <a:r>
              <a:rPr lang="en-US" dirty="0" err="1" smtClean="0"/>
              <a:t>bolígrafo</a:t>
            </a:r>
            <a:r>
              <a:rPr lang="en-US" dirty="0" smtClean="0"/>
              <a:t> de Adolfo</a:t>
            </a:r>
            <a:br>
              <a:rPr lang="en-US" dirty="0" smtClean="0"/>
            </a:br>
            <a:r>
              <a:rPr lang="en-US" i="1" dirty="0" smtClean="0"/>
              <a:t>It is the pen of Adolfo</a:t>
            </a:r>
            <a:endParaRPr lang="en-US" i="1"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766288"/>
          </a:xfrm>
        </p:spPr>
        <p:txBody>
          <a:bodyPr>
            <a:normAutofit/>
          </a:bodyPr>
          <a:lstStyle/>
          <a:p>
            <a:r>
              <a:rPr lang="en-US" dirty="0" smtClean="0"/>
              <a:t>There is another way…</a:t>
            </a:r>
            <a:br>
              <a:rPr lang="en-US" dirty="0" smtClean="0"/>
            </a:br>
            <a:r>
              <a:rPr lang="en-US" dirty="0" smtClean="0"/>
              <a:t>Possessive Adjectives!!!</a:t>
            </a:r>
            <a:br>
              <a:rPr lang="en-US" dirty="0" smtClean="0"/>
            </a:br>
            <a:r>
              <a:rPr lang="en-US" dirty="0" smtClean="0"/>
              <a:t>In English, this is: my, your, his, hers…</a:t>
            </a:r>
            <a:br>
              <a:rPr lang="en-US" dirty="0" smtClean="0"/>
            </a:b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08422"/>
          </a:xfrm>
        </p:spPr>
        <p:txBody>
          <a:bodyPr/>
          <a:lstStyle/>
          <a:p>
            <a:r>
              <a:rPr lang="en-US" dirty="0" err="1" smtClean="0"/>
              <a:t>Mi(s</a:t>
            </a:r>
            <a:r>
              <a:rPr lang="en-US" dirty="0" smtClean="0"/>
              <a:t>) </a:t>
            </a:r>
            <a:r>
              <a:rPr lang="en-US" dirty="0" err="1" smtClean="0"/>
              <a:t>hermano(s</a:t>
            </a:r>
            <a:r>
              <a:rPr lang="en-US" dirty="0" smtClean="0"/>
              <a:t>)</a:t>
            </a:r>
            <a:br>
              <a:rPr lang="en-US" dirty="0" smtClean="0"/>
            </a:br>
            <a:r>
              <a:rPr lang="en-US" dirty="0" smtClean="0"/>
              <a:t>My brother/My Brothers</a:t>
            </a:r>
            <a:endParaRPr lang="en-US" dirty="0"/>
          </a:p>
        </p:txBody>
      </p:sp>
      <p:pic>
        <p:nvPicPr>
          <p:cNvPr id="4" name="Picture 3"/>
          <p:cNvPicPr>
            <a:picLocks noChangeAspect="1"/>
          </p:cNvPicPr>
          <p:nvPr/>
        </p:nvPicPr>
        <p:blipFill>
          <a:blip r:embed="rId2"/>
          <a:stretch>
            <a:fillRect/>
          </a:stretch>
        </p:blipFill>
        <p:spPr>
          <a:xfrm>
            <a:off x="0" y="0"/>
            <a:ext cx="2870200" cy="283210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dirty="0"/>
          </a:p>
        </p:txBody>
      </p:sp>
      <p:sp>
        <p:nvSpPr>
          <p:cNvPr id="5" name="Content Placeholder 4"/>
          <p:cNvSpPr>
            <a:spLocks noGrp="1"/>
          </p:cNvSpPr>
          <p:nvPr>
            <p:ph idx="1"/>
          </p:nvPr>
        </p:nvSpPr>
        <p:spPr>
          <a:xfrm flipV="1">
            <a:off x="457200" y="1417638"/>
            <a:ext cx="6559073" cy="182563"/>
          </a:xfrm>
        </p:spPr>
        <p:txBody>
          <a:bodyPr>
            <a:normAutofit fontScale="25000" lnSpcReduction="20000"/>
          </a:bodyPr>
          <a:lstStyle/>
          <a:p>
            <a:pPr>
              <a:buNone/>
            </a:pPr>
            <a:endParaRPr lang="en-US" dirty="0"/>
          </a:p>
        </p:txBody>
      </p:sp>
      <p:pic>
        <p:nvPicPr>
          <p:cNvPr id="6" name="Picture 5"/>
          <p:cNvPicPr>
            <a:picLocks noChangeAspect="1"/>
          </p:cNvPicPr>
          <p:nvPr/>
        </p:nvPicPr>
        <p:blipFill>
          <a:blip r:embed="rId2"/>
          <a:stretch>
            <a:fillRect/>
          </a:stretch>
        </p:blipFill>
        <p:spPr>
          <a:xfrm>
            <a:off x="1391392" y="274638"/>
            <a:ext cx="6510851" cy="5851525"/>
          </a:xfrm>
          <a:prstGeom prst="rect">
            <a:avLst/>
          </a:prstGeom>
        </p:spPr>
      </p:pic>
      <p:sp>
        <p:nvSpPr>
          <p:cNvPr id="7" name="TextBox 6"/>
          <p:cNvSpPr txBox="1"/>
          <p:nvPr/>
        </p:nvSpPr>
        <p:spPr>
          <a:xfrm>
            <a:off x="7016273" y="1936194"/>
            <a:ext cx="1083951" cy="461665"/>
          </a:xfrm>
          <a:prstGeom prst="rect">
            <a:avLst/>
          </a:prstGeom>
          <a:noFill/>
        </p:spPr>
        <p:txBody>
          <a:bodyPr wrap="none" rtlCol="0">
            <a:spAutoFit/>
          </a:bodyPr>
          <a:lstStyle/>
          <a:p>
            <a:r>
              <a:rPr lang="en-US" sz="2400" b="1" dirty="0" err="1" smtClean="0">
                <a:solidFill>
                  <a:schemeClr val="bg2"/>
                </a:solidFill>
              </a:rPr>
              <a:t>Abuela</a:t>
            </a:r>
            <a:endParaRPr lang="en-US" sz="2400" b="1" dirty="0">
              <a:solidFill>
                <a:schemeClr val="bg2"/>
              </a:solidFill>
            </a:endParaRPr>
          </a:p>
        </p:txBody>
      </p:sp>
      <p:sp>
        <p:nvSpPr>
          <p:cNvPr id="8" name="TextBox 7"/>
          <p:cNvSpPr txBox="1"/>
          <p:nvPr/>
        </p:nvSpPr>
        <p:spPr>
          <a:xfrm>
            <a:off x="457200" y="1936194"/>
            <a:ext cx="1391391" cy="461665"/>
          </a:xfrm>
          <a:prstGeom prst="rect">
            <a:avLst/>
          </a:prstGeom>
          <a:noFill/>
        </p:spPr>
        <p:txBody>
          <a:bodyPr wrap="square" rtlCol="0">
            <a:spAutoFit/>
          </a:bodyPr>
          <a:lstStyle/>
          <a:p>
            <a:r>
              <a:rPr lang="en-US" sz="2400" b="1" dirty="0" err="1" smtClean="0">
                <a:solidFill>
                  <a:srgbClr val="2B142D"/>
                </a:solidFill>
              </a:rPr>
              <a:t>Abuelo</a:t>
            </a:r>
            <a:endParaRPr lang="en-US" sz="2400" b="1" dirty="0">
              <a:solidFill>
                <a:srgbClr val="2B142D"/>
              </a:solidFill>
            </a:endParaRPr>
          </a:p>
        </p:txBody>
      </p:sp>
      <p:sp>
        <p:nvSpPr>
          <p:cNvPr id="9" name="TextBox 8"/>
          <p:cNvSpPr txBox="1"/>
          <p:nvPr/>
        </p:nvSpPr>
        <p:spPr>
          <a:xfrm>
            <a:off x="524038" y="3746961"/>
            <a:ext cx="867354" cy="461665"/>
          </a:xfrm>
          <a:prstGeom prst="rect">
            <a:avLst/>
          </a:prstGeom>
          <a:noFill/>
        </p:spPr>
        <p:txBody>
          <a:bodyPr wrap="square" rtlCol="0">
            <a:spAutoFit/>
          </a:bodyPr>
          <a:lstStyle/>
          <a:p>
            <a:r>
              <a:rPr lang="en-US" sz="2400" b="1" dirty="0" err="1" smtClean="0">
                <a:solidFill>
                  <a:srgbClr val="2B142D"/>
                </a:solidFill>
              </a:rPr>
              <a:t>Tio</a:t>
            </a:r>
            <a:endParaRPr lang="en-US" sz="2400" b="1" dirty="0">
              <a:solidFill>
                <a:srgbClr val="2B142D"/>
              </a:solidFill>
            </a:endParaRPr>
          </a:p>
        </p:txBody>
      </p:sp>
      <p:sp>
        <p:nvSpPr>
          <p:cNvPr id="10" name="TextBox 9"/>
          <p:cNvSpPr txBox="1"/>
          <p:nvPr/>
        </p:nvSpPr>
        <p:spPr>
          <a:xfrm>
            <a:off x="7902242" y="3516129"/>
            <a:ext cx="784558" cy="461665"/>
          </a:xfrm>
          <a:prstGeom prst="rect">
            <a:avLst/>
          </a:prstGeom>
          <a:noFill/>
        </p:spPr>
        <p:txBody>
          <a:bodyPr wrap="square" rtlCol="0">
            <a:spAutoFit/>
          </a:bodyPr>
          <a:lstStyle/>
          <a:p>
            <a:r>
              <a:rPr lang="en-US" sz="2400" b="1" dirty="0" smtClean="0">
                <a:solidFill>
                  <a:srgbClr val="2B142D"/>
                </a:solidFill>
              </a:rPr>
              <a:t>Tia</a:t>
            </a:r>
            <a:endParaRPr lang="en-US" sz="2400" b="1" dirty="0">
              <a:solidFill>
                <a:srgbClr val="2B142D"/>
              </a:solidFill>
            </a:endParaRPr>
          </a:p>
        </p:txBody>
      </p:sp>
      <p:sp>
        <p:nvSpPr>
          <p:cNvPr id="11" name="TextBox 10"/>
          <p:cNvSpPr txBox="1"/>
          <p:nvPr/>
        </p:nvSpPr>
        <p:spPr>
          <a:xfrm>
            <a:off x="7902242" y="5083595"/>
            <a:ext cx="935773" cy="461665"/>
          </a:xfrm>
          <a:prstGeom prst="rect">
            <a:avLst/>
          </a:prstGeom>
          <a:noFill/>
        </p:spPr>
        <p:txBody>
          <a:bodyPr wrap="none" rtlCol="0">
            <a:spAutoFit/>
          </a:bodyPr>
          <a:lstStyle/>
          <a:p>
            <a:r>
              <a:rPr lang="en-US" sz="2400" b="1" dirty="0" smtClean="0">
                <a:solidFill>
                  <a:srgbClr val="2B142D"/>
                </a:solidFill>
              </a:rPr>
              <a:t>Prima</a:t>
            </a:r>
            <a:endParaRPr lang="en-US" sz="2400" b="1" dirty="0">
              <a:solidFill>
                <a:srgbClr val="2B142D"/>
              </a:solidFill>
            </a:endParaRPr>
          </a:p>
        </p:txBody>
      </p:sp>
      <p:sp>
        <p:nvSpPr>
          <p:cNvPr id="12" name="TextBox 11"/>
          <p:cNvSpPr txBox="1"/>
          <p:nvPr/>
        </p:nvSpPr>
        <p:spPr>
          <a:xfrm>
            <a:off x="2555595" y="3746961"/>
            <a:ext cx="920444" cy="461665"/>
          </a:xfrm>
          <a:prstGeom prst="rect">
            <a:avLst/>
          </a:prstGeom>
          <a:noFill/>
        </p:spPr>
        <p:txBody>
          <a:bodyPr wrap="none" rtlCol="0">
            <a:spAutoFit/>
          </a:bodyPr>
          <a:lstStyle/>
          <a:p>
            <a:r>
              <a:rPr lang="en-US" sz="2400" b="1" dirty="0" smtClean="0">
                <a:solidFill>
                  <a:srgbClr val="2B142D"/>
                </a:solidFill>
              </a:rPr>
              <a:t>Padre</a:t>
            </a:r>
            <a:endParaRPr lang="en-US" sz="2400" b="1" dirty="0">
              <a:solidFill>
                <a:srgbClr val="2B142D"/>
              </a:solidFill>
            </a:endParaRPr>
          </a:p>
        </p:txBody>
      </p:sp>
      <p:sp>
        <p:nvSpPr>
          <p:cNvPr id="13" name="TextBox 12"/>
          <p:cNvSpPr txBox="1"/>
          <p:nvPr/>
        </p:nvSpPr>
        <p:spPr>
          <a:xfrm>
            <a:off x="4538119" y="3746961"/>
            <a:ext cx="1031653" cy="461665"/>
          </a:xfrm>
          <a:prstGeom prst="rect">
            <a:avLst/>
          </a:prstGeom>
          <a:noFill/>
        </p:spPr>
        <p:txBody>
          <a:bodyPr wrap="none" rtlCol="0">
            <a:spAutoFit/>
          </a:bodyPr>
          <a:lstStyle/>
          <a:p>
            <a:r>
              <a:rPr lang="en-US" sz="2400" b="1" dirty="0" smtClean="0">
                <a:solidFill>
                  <a:srgbClr val="2B142D"/>
                </a:solidFill>
              </a:rPr>
              <a:t>Madre</a:t>
            </a:r>
            <a:endParaRPr lang="en-US" sz="2400" b="1" dirty="0">
              <a:solidFill>
                <a:srgbClr val="2B142D"/>
              </a:solidFill>
            </a:endParaRPr>
          </a:p>
        </p:txBody>
      </p:sp>
      <p:sp>
        <p:nvSpPr>
          <p:cNvPr id="14" name="TextBox 13"/>
          <p:cNvSpPr txBox="1"/>
          <p:nvPr/>
        </p:nvSpPr>
        <p:spPr>
          <a:xfrm>
            <a:off x="3811226" y="6126163"/>
            <a:ext cx="726893" cy="461665"/>
          </a:xfrm>
          <a:prstGeom prst="rect">
            <a:avLst/>
          </a:prstGeom>
          <a:noFill/>
        </p:spPr>
        <p:txBody>
          <a:bodyPr wrap="square" rtlCol="0">
            <a:spAutoFit/>
          </a:bodyPr>
          <a:lstStyle/>
          <a:p>
            <a:r>
              <a:rPr lang="en-US" sz="2400" b="1" dirty="0" err="1" smtClean="0">
                <a:solidFill>
                  <a:srgbClr val="2B142D"/>
                </a:solidFill>
              </a:rPr>
              <a:t>Yo</a:t>
            </a:r>
            <a:endParaRPr lang="en-US" sz="2400" b="1" dirty="0">
              <a:solidFill>
                <a:srgbClr val="2B142D"/>
              </a:solidFill>
            </a:endParaRPr>
          </a:p>
        </p:txBody>
      </p:sp>
      <p:sp>
        <p:nvSpPr>
          <p:cNvPr id="15" name="TextBox 14"/>
          <p:cNvSpPr txBox="1"/>
          <p:nvPr/>
        </p:nvSpPr>
        <p:spPr>
          <a:xfrm>
            <a:off x="1391391" y="5175928"/>
            <a:ext cx="1376098" cy="461665"/>
          </a:xfrm>
          <a:prstGeom prst="rect">
            <a:avLst/>
          </a:prstGeom>
          <a:noFill/>
        </p:spPr>
        <p:txBody>
          <a:bodyPr wrap="none" rtlCol="0">
            <a:spAutoFit/>
          </a:bodyPr>
          <a:lstStyle/>
          <a:p>
            <a:r>
              <a:rPr lang="en-US" sz="2400" b="1" dirty="0" err="1" smtClean="0">
                <a:solidFill>
                  <a:srgbClr val="2B142D"/>
                </a:solidFill>
              </a:rPr>
              <a:t>Hermano</a:t>
            </a:r>
            <a:endParaRPr lang="en-US" sz="2400" b="1" dirty="0">
              <a:solidFill>
                <a:srgbClr val="2B142D"/>
              </a:solidFill>
            </a:endParaRPr>
          </a:p>
        </p:txBody>
      </p:sp>
      <p:sp>
        <p:nvSpPr>
          <p:cNvPr id="16" name="TextBox 15"/>
          <p:cNvSpPr txBox="1"/>
          <p:nvPr/>
        </p:nvSpPr>
        <p:spPr>
          <a:xfrm>
            <a:off x="5250588" y="5360594"/>
            <a:ext cx="1362573" cy="461665"/>
          </a:xfrm>
          <a:prstGeom prst="rect">
            <a:avLst/>
          </a:prstGeom>
          <a:noFill/>
        </p:spPr>
        <p:txBody>
          <a:bodyPr wrap="none" rtlCol="0">
            <a:spAutoFit/>
          </a:bodyPr>
          <a:lstStyle/>
          <a:p>
            <a:r>
              <a:rPr lang="en-US" sz="2400" b="1" dirty="0" err="1" smtClean="0">
                <a:solidFill>
                  <a:srgbClr val="2B142D"/>
                </a:solidFill>
              </a:rPr>
              <a:t>Hermana</a:t>
            </a:r>
            <a:endParaRPr lang="en-US" sz="2400" b="1" dirty="0">
              <a:solidFill>
                <a:srgbClr val="2B142D"/>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763771"/>
          </a:xfrm>
        </p:spPr>
        <p:txBody>
          <a:bodyPr/>
          <a:lstStyle/>
          <a:p>
            <a:r>
              <a:rPr lang="en-US" dirty="0" err="1" smtClean="0"/>
              <a:t>Mi(s</a:t>
            </a:r>
            <a:r>
              <a:rPr lang="en-US" dirty="0" smtClean="0"/>
              <a:t>) </a:t>
            </a:r>
            <a:r>
              <a:rPr lang="en-US" dirty="0" err="1" smtClean="0"/>
              <a:t>hermana(s</a:t>
            </a:r>
            <a:r>
              <a:rPr lang="en-US" dirty="0" smtClean="0"/>
              <a:t>)</a:t>
            </a:r>
            <a:br>
              <a:rPr lang="en-US" dirty="0" smtClean="0"/>
            </a:br>
            <a:r>
              <a:rPr lang="en-US" dirty="0" smtClean="0"/>
              <a:t>My sister/My sisters</a:t>
            </a:r>
            <a:endParaRPr lang="en-US" dirty="0"/>
          </a:p>
        </p:txBody>
      </p:sp>
      <p:pic>
        <p:nvPicPr>
          <p:cNvPr id="3" name="Picture 2"/>
          <p:cNvPicPr>
            <a:picLocks noChangeAspect="1"/>
          </p:cNvPicPr>
          <p:nvPr/>
        </p:nvPicPr>
        <p:blipFill>
          <a:blip r:embed="rId2"/>
          <a:stretch>
            <a:fillRect/>
          </a:stretch>
        </p:blipFill>
        <p:spPr>
          <a:xfrm>
            <a:off x="5829030" y="178454"/>
            <a:ext cx="3581400" cy="2260600"/>
          </a:xfrm>
          <a:prstGeom prst="rect">
            <a:avLst/>
          </a:prstGeom>
        </p:spPr>
      </p:pic>
      <p:pic>
        <p:nvPicPr>
          <p:cNvPr id="4" name="Picture 3"/>
          <p:cNvPicPr>
            <a:picLocks noChangeAspect="1"/>
          </p:cNvPicPr>
          <p:nvPr/>
        </p:nvPicPr>
        <p:blipFill>
          <a:blip r:embed="rId3"/>
          <a:stretch>
            <a:fillRect/>
          </a:stretch>
        </p:blipFill>
        <p:spPr>
          <a:xfrm>
            <a:off x="74985" y="178454"/>
            <a:ext cx="3302000" cy="2463800"/>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660107"/>
          </a:xfrm>
        </p:spPr>
        <p:txBody>
          <a:bodyPr/>
          <a:lstStyle/>
          <a:p>
            <a:r>
              <a:rPr lang="en-US" dirty="0" err="1" smtClean="0"/>
              <a:t>Tu(s</a:t>
            </a:r>
            <a:r>
              <a:rPr lang="en-US" dirty="0" smtClean="0"/>
              <a:t>) </a:t>
            </a:r>
            <a:r>
              <a:rPr lang="en-US" dirty="0" err="1" smtClean="0"/>
              <a:t>tío(s</a:t>
            </a:r>
            <a:r>
              <a:rPr lang="en-US" dirty="0" smtClean="0"/>
              <a:t>)</a:t>
            </a:r>
            <a:br>
              <a:rPr lang="en-US" dirty="0" smtClean="0"/>
            </a:br>
            <a:r>
              <a:rPr lang="en-US" dirty="0" smtClean="0"/>
              <a:t>Your (informal) </a:t>
            </a:r>
            <a:r>
              <a:rPr lang="en-US" dirty="0" err="1" smtClean="0"/>
              <a:t>uncle(s</a:t>
            </a:r>
            <a:r>
              <a:rPr lang="en-US" dirty="0" smtClean="0"/>
              <a:t>)</a:t>
            </a:r>
            <a:endParaRPr lang="en-US" dirty="0"/>
          </a:p>
        </p:txBody>
      </p:sp>
      <p:pic>
        <p:nvPicPr>
          <p:cNvPr id="3" name="Picture 2"/>
          <p:cNvPicPr>
            <a:picLocks noChangeAspect="1"/>
          </p:cNvPicPr>
          <p:nvPr/>
        </p:nvPicPr>
        <p:blipFill>
          <a:blip r:embed="rId2"/>
          <a:stretch>
            <a:fillRect/>
          </a:stretch>
        </p:blipFill>
        <p:spPr>
          <a:xfrm>
            <a:off x="457200" y="0"/>
            <a:ext cx="2590800" cy="3136900"/>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582360"/>
          </a:xfrm>
        </p:spPr>
        <p:txBody>
          <a:bodyPr/>
          <a:lstStyle/>
          <a:p>
            <a:r>
              <a:rPr lang="en-US" dirty="0" err="1" smtClean="0"/>
              <a:t>Tu(s</a:t>
            </a:r>
            <a:r>
              <a:rPr lang="en-US" dirty="0" smtClean="0"/>
              <a:t>) </a:t>
            </a:r>
            <a:r>
              <a:rPr lang="en-US" dirty="0" err="1" smtClean="0"/>
              <a:t>tía(s</a:t>
            </a:r>
            <a:r>
              <a:rPr lang="en-US" dirty="0" smtClean="0"/>
              <a:t>)</a:t>
            </a:r>
            <a:br>
              <a:rPr lang="en-US" dirty="0" smtClean="0"/>
            </a:br>
            <a:r>
              <a:rPr lang="en-US" dirty="0" smtClean="0"/>
              <a:t>your (informal) aunt/aunts</a:t>
            </a:r>
            <a:endParaRPr lang="en-US" dirty="0"/>
          </a:p>
        </p:txBody>
      </p:sp>
      <p:pic>
        <p:nvPicPr>
          <p:cNvPr id="3" name="Picture 2"/>
          <p:cNvPicPr>
            <a:picLocks noChangeAspect="1"/>
          </p:cNvPicPr>
          <p:nvPr/>
        </p:nvPicPr>
        <p:blipFill>
          <a:blip r:embed="rId2"/>
          <a:stretch>
            <a:fillRect/>
          </a:stretch>
        </p:blipFill>
        <p:spPr>
          <a:xfrm>
            <a:off x="6379669" y="618251"/>
            <a:ext cx="2298700" cy="2184400"/>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815603"/>
          </a:xfrm>
        </p:spPr>
        <p:txBody>
          <a:bodyPr/>
          <a:lstStyle/>
          <a:p>
            <a:r>
              <a:rPr lang="en-US" dirty="0" err="1" smtClean="0"/>
              <a:t>Su(s</a:t>
            </a:r>
            <a:r>
              <a:rPr lang="en-US" dirty="0" smtClean="0"/>
              <a:t>) </a:t>
            </a:r>
            <a:r>
              <a:rPr lang="en-US" dirty="0" err="1" smtClean="0"/>
              <a:t>sobrino(s</a:t>
            </a:r>
            <a:r>
              <a:rPr lang="en-US" dirty="0" smtClean="0"/>
              <a:t>)</a:t>
            </a:r>
            <a:br>
              <a:rPr lang="en-US" dirty="0" smtClean="0"/>
            </a:br>
            <a:r>
              <a:rPr lang="en-US" dirty="0" smtClean="0"/>
              <a:t>your (formal) </a:t>
            </a:r>
            <a:r>
              <a:rPr lang="en-US" dirty="0" err="1" smtClean="0"/>
              <a:t>nephew(s</a:t>
            </a:r>
            <a:r>
              <a:rPr lang="en-US" dirty="0" smtClean="0"/>
              <a:t>)</a:t>
            </a:r>
            <a:br>
              <a:rPr lang="en-US" dirty="0" smtClean="0"/>
            </a:br>
            <a:r>
              <a:rPr lang="en-US" dirty="0" smtClean="0"/>
              <a:t>OR</a:t>
            </a:r>
            <a:br>
              <a:rPr lang="en-US" dirty="0" smtClean="0"/>
            </a:br>
            <a:r>
              <a:rPr lang="en-US" dirty="0" smtClean="0"/>
              <a:t>	His/Her </a:t>
            </a:r>
            <a:r>
              <a:rPr lang="en-US" dirty="0" err="1" smtClean="0"/>
              <a:t>nephew(s</a:t>
            </a:r>
            <a:r>
              <a:rPr lang="en-US" dirty="0" smtClean="0"/>
              <a:t>)</a:t>
            </a:r>
            <a:endParaRPr lang="en-US" dirty="0"/>
          </a:p>
        </p:txBody>
      </p:sp>
      <p:pic>
        <p:nvPicPr>
          <p:cNvPr id="3" name="Picture 2"/>
          <p:cNvPicPr>
            <a:picLocks noChangeAspect="1"/>
          </p:cNvPicPr>
          <p:nvPr/>
        </p:nvPicPr>
        <p:blipFill>
          <a:blip r:embed="rId2"/>
          <a:stretch>
            <a:fillRect/>
          </a:stretch>
        </p:blipFill>
        <p:spPr>
          <a:xfrm>
            <a:off x="278815" y="233123"/>
            <a:ext cx="2468434" cy="1959075"/>
          </a:xfrm>
          <a:prstGeom prst="rect">
            <a:avLst/>
          </a:prstGeom>
        </p:spPr>
      </p:pic>
      <p:pic>
        <p:nvPicPr>
          <p:cNvPr id="4" name="Picture 3"/>
          <p:cNvPicPr>
            <a:picLocks noChangeAspect="1"/>
          </p:cNvPicPr>
          <p:nvPr/>
        </p:nvPicPr>
        <p:blipFill>
          <a:blip r:embed="rId3"/>
          <a:stretch>
            <a:fillRect/>
          </a:stretch>
        </p:blipFill>
        <p:spPr>
          <a:xfrm>
            <a:off x="0" y="3644900"/>
            <a:ext cx="2540000" cy="3213100"/>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569402"/>
          </a:xfrm>
        </p:spPr>
        <p:txBody>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err="1" smtClean="0"/>
              <a:t>Sus</a:t>
            </a:r>
            <a:r>
              <a:rPr lang="en-US" dirty="0" smtClean="0"/>
              <a:t> </a:t>
            </a:r>
            <a:r>
              <a:rPr lang="en-US" dirty="0" err="1" smtClean="0"/>
              <a:t>sobrina(s</a:t>
            </a:r>
            <a:r>
              <a:rPr lang="en-US" dirty="0" smtClean="0"/>
              <a:t>)</a:t>
            </a:r>
            <a:br>
              <a:rPr lang="en-US" dirty="0" smtClean="0"/>
            </a:br>
            <a:r>
              <a:rPr lang="en-US" dirty="0" smtClean="0"/>
              <a:t>Your (formal) </a:t>
            </a:r>
            <a:r>
              <a:rPr lang="en-US" dirty="0" err="1" smtClean="0"/>
              <a:t>niece(s</a:t>
            </a:r>
            <a:r>
              <a:rPr lang="en-US" dirty="0" smtClean="0"/>
              <a:t>)</a:t>
            </a:r>
            <a:br>
              <a:rPr lang="en-US" dirty="0" smtClean="0"/>
            </a:br>
            <a:r>
              <a:rPr lang="en-US" dirty="0" smtClean="0"/>
              <a:t>OR </a:t>
            </a:r>
            <a:br>
              <a:rPr lang="en-US" dirty="0" smtClean="0"/>
            </a:br>
            <a:r>
              <a:rPr lang="en-US" dirty="0" smtClean="0"/>
              <a:t>His/Her </a:t>
            </a:r>
            <a:r>
              <a:rPr lang="en-US" dirty="0" err="1" smtClean="0"/>
              <a:t>niece(s</a:t>
            </a:r>
            <a:r>
              <a:rPr lang="en-US" dirty="0" smtClean="0"/>
              <a:t>)</a:t>
            </a:r>
            <a:endParaRPr lang="en-US" dirty="0"/>
          </a:p>
        </p:txBody>
      </p:sp>
      <p:pic>
        <p:nvPicPr>
          <p:cNvPr id="3" name="Picture 2"/>
          <p:cNvPicPr>
            <a:picLocks noChangeAspect="1"/>
          </p:cNvPicPr>
          <p:nvPr/>
        </p:nvPicPr>
        <p:blipFill>
          <a:blip r:embed="rId2"/>
          <a:stretch>
            <a:fillRect/>
          </a:stretch>
        </p:blipFill>
        <p:spPr>
          <a:xfrm>
            <a:off x="0" y="274638"/>
            <a:ext cx="3289300" cy="2476500"/>
          </a:xfrm>
          <a:prstGeom prst="rect">
            <a:avLst/>
          </a:prstGeom>
        </p:spPr>
      </p:pic>
      <p:sp>
        <p:nvSpPr>
          <p:cNvPr id="4" name="TextBox 3"/>
          <p:cNvSpPr txBox="1"/>
          <p:nvPr/>
        </p:nvSpPr>
        <p:spPr>
          <a:xfrm>
            <a:off x="3289300" y="803393"/>
            <a:ext cx="5448164" cy="646331"/>
          </a:xfrm>
          <a:prstGeom prst="rect">
            <a:avLst/>
          </a:prstGeom>
          <a:noFill/>
        </p:spPr>
        <p:txBody>
          <a:bodyPr wrap="none" rtlCol="0">
            <a:spAutoFit/>
          </a:bodyPr>
          <a:lstStyle/>
          <a:p>
            <a:r>
              <a:rPr lang="en-US" dirty="0" smtClean="0"/>
              <a:t>This image came up when I searched “niece” in </a:t>
            </a:r>
            <a:r>
              <a:rPr lang="en-US" dirty="0" err="1" smtClean="0"/>
              <a:t>google</a:t>
            </a:r>
            <a:r>
              <a:rPr lang="en-US" dirty="0" smtClean="0"/>
              <a:t>…</a:t>
            </a:r>
          </a:p>
          <a:p>
            <a:r>
              <a:rPr lang="en-US" dirty="0" smtClean="0"/>
              <a:t>Hope it helps you remember.</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530528"/>
          </a:xfrm>
        </p:spPr>
        <p:txBody>
          <a:bodyPr/>
          <a:lstStyle/>
          <a:p>
            <a:r>
              <a:rPr lang="en-US" dirty="0" err="1" smtClean="0"/>
              <a:t>Nuestro(s</a:t>
            </a:r>
            <a:r>
              <a:rPr lang="en-US" dirty="0" smtClean="0"/>
              <a:t>) </a:t>
            </a:r>
            <a:r>
              <a:rPr lang="en-US" dirty="0" err="1" smtClean="0"/>
              <a:t>hermano(s</a:t>
            </a:r>
            <a:r>
              <a:rPr lang="en-US" dirty="0" smtClean="0"/>
              <a:t>)</a:t>
            </a:r>
            <a:br>
              <a:rPr lang="en-US" dirty="0" smtClean="0"/>
            </a:br>
            <a:r>
              <a:rPr lang="en-US" dirty="0" smtClean="0"/>
              <a:t>Our </a:t>
            </a:r>
            <a:r>
              <a:rPr lang="en-US" dirty="0" err="1" smtClean="0"/>
              <a:t>brother(s</a:t>
            </a:r>
            <a:r>
              <a:rPr lang="en-US" dirty="0" smtClean="0"/>
              <a:t>)</a:t>
            </a:r>
            <a:endParaRPr lang="en-US" dirty="0"/>
          </a:p>
        </p:txBody>
      </p:sp>
      <p:pic>
        <p:nvPicPr>
          <p:cNvPr id="3" name="Picture 2"/>
          <p:cNvPicPr>
            <a:picLocks noChangeAspect="1"/>
          </p:cNvPicPr>
          <p:nvPr/>
        </p:nvPicPr>
        <p:blipFill>
          <a:blip r:embed="rId2"/>
          <a:stretch>
            <a:fillRect/>
          </a:stretch>
        </p:blipFill>
        <p:spPr>
          <a:xfrm>
            <a:off x="892672" y="3908124"/>
            <a:ext cx="3035300" cy="2679700"/>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465738"/>
          </a:xfrm>
        </p:spPr>
        <p:txBody>
          <a:bodyPr/>
          <a:lstStyle/>
          <a:p>
            <a:r>
              <a:rPr lang="en-US" dirty="0" err="1" smtClean="0"/>
              <a:t>Nuestra(s</a:t>
            </a:r>
            <a:r>
              <a:rPr lang="en-US" dirty="0" smtClean="0"/>
              <a:t>) </a:t>
            </a:r>
            <a:r>
              <a:rPr lang="en-US" dirty="0" err="1" smtClean="0"/>
              <a:t>hermana(s</a:t>
            </a:r>
            <a:r>
              <a:rPr lang="en-US" dirty="0" smtClean="0"/>
              <a:t>)</a:t>
            </a:r>
            <a:br>
              <a:rPr lang="en-US" dirty="0" smtClean="0"/>
            </a:br>
            <a:r>
              <a:rPr lang="en-US" dirty="0" smtClean="0"/>
              <a:t>Our </a:t>
            </a:r>
            <a:r>
              <a:rPr lang="en-US" dirty="0" err="1" smtClean="0"/>
              <a:t>sister(s</a:t>
            </a:r>
            <a:r>
              <a:rPr lang="en-US" dirty="0" smtClean="0"/>
              <a:t>)</a:t>
            </a:r>
            <a:endParaRPr lang="en-US" dirty="0"/>
          </a:p>
        </p:txBody>
      </p:sp>
      <p:pic>
        <p:nvPicPr>
          <p:cNvPr id="3" name="Picture 2"/>
          <p:cNvPicPr>
            <a:picLocks noChangeAspect="1"/>
          </p:cNvPicPr>
          <p:nvPr/>
        </p:nvPicPr>
        <p:blipFill>
          <a:blip r:embed="rId2"/>
          <a:stretch>
            <a:fillRect/>
          </a:stretch>
        </p:blipFill>
        <p:spPr>
          <a:xfrm>
            <a:off x="3054517" y="4091659"/>
            <a:ext cx="3605795" cy="2244784"/>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323200"/>
          </a:xfrm>
        </p:spPr>
        <p:txBody>
          <a:bodyPr/>
          <a:lstStyle/>
          <a:p>
            <a:r>
              <a:rPr lang="en-US" dirty="0" err="1" smtClean="0"/>
              <a:t>Vuestro(s</a:t>
            </a:r>
            <a:r>
              <a:rPr lang="en-US" dirty="0" smtClean="0"/>
              <a:t>) </a:t>
            </a:r>
            <a:r>
              <a:rPr lang="en-US" dirty="0" err="1" smtClean="0"/>
              <a:t>abuelo(s</a:t>
            </a:r>
            <a:r>
              <a:rPr lang="en-US" dirty="0" smtClean="0"/>
              <a:t>)</a:t>
            </a:r>
            <a:br>
              <a:rPr lang="en-US" dirty="0" smtClean="0"/>
            </a:br>
            <a:r>
              <a:rPr lang="en-US" dirty="0" smtClean="0"/>
              <a:t>Your (PLURAL, informal) </a:t>
            </a:r>
            <a:r>
              <a:rPr lang="en-US" dirty="0" err="1" smtClean="0"/>
              <a:t>grandfather(s</a:t>
            </a:r>
            <a:r>
              <a:rPr lang="en-US" dirty="0" smtClean="0"/>
              <a:t>)</a:t>
            </a:r>
            <a:br>
              <a:rPr lang="en-US" dirty="0" smtClean="0"/>
            </a:br>
            <a:endParaRPr lang="en-US" dirty="0"/>
          </a:p>
        </p:txBody>
      </p:sp>
      <p:pic>
        <p:nvPicPr>
          <p:cNvPr id="3" name="Picture 2"/>
          <p:cNvPicPr>
            <a:picLocks noChangeAspect="1"/>
          </p:cNvPicPr>
          <p:nvPr/>
        </p:nvPicPr>
        <p:blipFill>
          <a:blip r:embed="rId2"/>
          <a:stretch>
            <a:fillRect/>
          </a:stretch>
        </p:blipFill>
        <p:spPr>
          <a:xfrm>
            <a:off x="3172373" y="3785926"/>
            <a:ext cx="2933700" cy="2768600"/>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517570"/>
          </a:xfrm>
        </p:spPr>
        <p:txBody>
          <a:bodyPr/>
          <a:lstStyle/>
          <a:p>
            <a:r>
              <a:rPr lang="en-US" dirty="0" err="1" smtClean="0"/>
              <a:t>Vuestra(s</a:t>
            </a:r>
            <a:r>
              <a:rPr lang="en-US" dirty="0" smtClean="0"/>
              <a:t>) </a:t>
            </a:r>
            <a:r>
              <a:rPr lang="en-US" dirty="0" err="1" smtClean="0"/>
              <a:t>abuela(s</a:t>
            </a:r>
            <a:r>
              <a:rPr lang="en-US" dirty="0" smtClean="0"/>
              <a:t>)</a:t>
            </a:r>
            <a:br>
              <a:rPr lang="en-US" dirty="0" smtClean="0"/>
            </a:br>
            <a:r>
              <a:rPr lang="en-US" dirty="0" smtClean="0"/>
              <a:t>Your (PLURAL, informal) </a:t>
            </a:r>
            <a:r>
              <a:rPr lang="en-US" dirty="0" err="1" smtClean="0"/>
              <a:t>grandmother(s</a:t>
            </a:r>
            <a:r>
              <a:rPr lang="en-US" dirty="0" smtClean="0"/>
              <a:t>)</a:t>
            </a:r>
            <a:br>
              <a:rPr lang="en-US" dirty="0" smtClean="0"/>
            </a:br>
            <a:endParaRPr lang="en-US" dirty="0"/>
          </a:p>
        </p:txBody>
      </p:sp>
      <p:pic>
        <p:nvPicPr>
          <p:cNvPr id="3" name="Picture 2"/>
          <p:cNvPicPr>
            <a:picLocks noChangeAspect="1"/>
          </p:cNvPicPr>
          <p:nvPr/>
        </p:nvPicPr>
        <p:blipFill>
          <a:blip r:embed="rId2"/>
          <a:stretch>
            <a:fillRect/>
          </a:stretch>
        </p:blipFill>
        <p:spPr>
          <a:xfrm>
            <a:off x="194381" y="3229348"/>
            <a:ext cx="2349500" cy="3467100"/>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660107"/>
          </a:xfrm>
        </p:spPr>
        <p:txBody>
          <a:bodyPr/>
          <a:lstStyle/>
          <a:p>
            <a:r>
              <a:rPr lang="en-US" dirty="0" err="1" smtClean="0"/>
              <a:t>Su(s</a:t>
            </a:r>
            <a:r>
              <a:rPr lang="en-US" dirty="0" smtClean="0"/>
              <a:t>) </a:t>
            </a:r>
            <a:r>
              <a:rPr lang="en-US" dirty="0" err="1" smtClean="0"/>
              <a:t>nieto(s</a:t>
            </a:r>
            <a:r>
              <a:rPr lang="en-US" dirty="0" smtClean="0"/>
              <a:t>)</a:t>
            </a:r>
            <a:br>
              <a:rPr lang="en-US" dirty="0" smtClean="0"/>
            </a:br>
            <a:r>
              <a:rPr lang="en-US" dirty="0" smtClean="0"/>
              <a:t>Your (PLURAL, Formal) </a:t>
            </a:r>
            <a:r>
              <a:rPr lang="en-US" dirty="0" err="1" smtClean="0"/>
              <a:t>grandson(s</a:t>
            </a:r>
            <a:r>
              <a:rPr lang="en-US" dirty="0" smtClean="0"/>
              <a:t>)</a:t>
            </a:r>
            <a:endParaRPr lang="en-US" dirty="0"/>
          </a:p>
        </p:txBody>
      </p:sp>
      <p:pic>
        <p:nvPicPr>
          <p:cNvPr id="3" name="Picture 2"/>
          <p:cNvPicPr>
            <a:picLocks noChangeAspect="1"/>
          </p:cNvPicPr>
          <p:nvPr/>
        </p:nvPicPr>
        <p:blipFill>
          <a:blip r:embed="rId2"/>
          <a:stretch>
            <a:fillRect/>
          </a:stretch>
        </p:blipFill>
        <p:spPr>
          <a:xfrm>
            <a:off x="457200" y="0"/>
            <a:ext cx="2192584" cy="3058078"/>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7"/>
            <a:ext cx="8229600" cy="6583363"/>
          </a:xfrm>
        </p:spPr>
        <p:txBody>
          <a:bodyPr>
            <a:normAutofit fontScale="90000"/>
          </a:bodyPr>
          <a:lstStyle/>
          <a:p>
            <a:r>
              <a:rPr lang="en-US" dirty="0" smtClean="0"/>
              <a:t/>
            </a:r>
            <a:br>
              <a:rPr lang="en-US" dirty="0" smtClean="0"/>
            </a:br>
            <a:r>
              <a:rPr lang="en-US" dirty="0" smtClean="0"/>
              <a:t/>
            </a:r>
            <a:br>
              <a:rPr lang="en-US" dirty="0" smtClean="0"/>
            </a:br>
            <a:r>
              <a:rPr lang="en-US" dirty="0"/>
              <a:t/>
            </a:r>
            <a:br>
              <a:rPr lang="en-US" dirty="0"/>
            </a:br>
            <a:r>
              <a:rPr lang="en-US" dirty="0" smtClean="0"/>
              <a:t>Homer </a:t>
            </a:r>
            <a:r>
              <a:rPr lang="en-US" dirty="0" err="1" smtClean="0"/>
              <a:t>es</a:t>
            </a:r>
            <a:r>
              <a:rPr lang="en-US" dirty="0" smtClean="0"/>
              <a:t> el padre de Bart</a:t>
            </a:r>
            <a:br>
              <a:rPr lang="en-US" dirty="0" smtClean="0"/>
            </a:br>
            <a:r>
              <a:rPr lang="en-US" dirty="0" smtClean="0"/>
              <a:t>Bart </a:t>
            </a:r>
            <a:r>
              <a:rPr lang="en-US" dirty="0" err="1" smtClean="0"/>
              <a:t>es</a:t>
            </a:r>
            <a:r>
              <a:rPr lang="en-US" dirty="0" smtClean="0"/>
              <a:t> el </a:t>
            </a:r>
            <a:r>
              <a:rPr lang="en-US" dirty="0" err="1"/>
              <a:t>h</a:t>
            </a:r>
            <a:r>
              <a:rPr lang="en-US" dirty="0" err="1" smtClean="0"/>
              <a:t>ijo</a:t>
            </a:r>
            <a:r>
              <a:rPr lang="en-US" dirty="0" smtClean="0"/>
              <a:t> de Homer</a:t>
            </a:r>
            <a:br>
              <a:rPr lang="en-US" dirty="0" smtClean="0"/>
            </a:br>
            <a:r>
              <a:rPr lang="en-US" dirty="0" smtClean="0"/>
              <a:t>Lisa </a:t>
            </a:r>
            <a:r>
              <a:rPr lang="en-US" dirty="0" err="1" smtClean="0"/>
              <a:t>es</a:t>
            </a:r>
            <a:r>
              <a:rPr lang="en-US" dirty="0" smtClean="0"/>
              <a:t> la </a:t>
            </a:r>
            <a:r>
              <a:rPr lang="en-US" dirty="0" err="1" smtClean="0"/>
              <a:t>hija</a:t>
            </a:r>
            <a:r>
              <a:rPr lang="en-US" dirty="0" smtClean="0"/>
              <a:t> de Homer</a:t>
            </a:r>
            <a:br>
              <a:rPr lang="en-US" dirty="0" smtClean="0"/>
            </a:br>
            <a:r>
              <a:rPr lang="en-US" dirty="0" smtClean="0"/>
              <a:t>Marge </a:t>
            </a:r>
            <a:r>
              <a:rPr lang="en-US" dirty="0" err="1" smtClean="0"/>
              <a:t>es</a:t>
            </a:r>
            <a:r>
              <a:rPr lang="en-US" dirty="0" smtClean="0"/>
              <a:t> la </a:t>
            </a:r>
            <a:r>
              <a:rPr lang="en-US" dirty="0" err="1" smtClean="0"/>
              <a:t>esposa</a:t>
            </a:r>
            <a:r>
              <a:rPr lang="en-US" dirty="0" smtClean="0"/>
              <a:t> de Homer</a:t>
            </a:r>
            <a:br>
              <a:rPr lang="en-US" dirty="0" smtClean="0"/>
            </a:br>
            <a:r>
              <a:rPr lang="en-US" dirty="0" smtClean="0"/>
              <a:t>Ling </a:t>
            </a:r>
            <a:r>
              <a:rPr lang="en-US" dirty="0" err="1" smtClean="0"/>
              <a:t>es</a:t>
            </a:r>
            <a:r>
              <a:rPr lang="en-US" dirty="0" smtClean="0"/>
              <a:t> la </a:t>
            </a:r>
            <a:r>
              <a:rPr lang="en-US" dirty="0" err="1" smtClean="0"/>
              <a:t>hija</a:t>
            </a:r>
            <a:r>
              <a:rPr lang="en-US" dirty="0" smtClean="0"/>
              <a:t> </a:t>
            </a:r>
            <a:r>
              <a:rPr lang="en-US" dirty="0" err="1" smtClean="0"/>
              <a:t>unica</a:t>
            </a:r>
            <a:r>
              <a:rPr lang="en-US" dirty="0" smtClean="0"/>
              <a:t> de Selma</a:t>
            </a:r>
            <a:br>
              <a:rPr lang="en-US" dirty="0" smtClean="0"/>
            </a:br>
            <a:r>
              <a:rPr lang="en-US" dirty="0" smtClean="0"/>
              <a:t>Bart </a:t>
            </a:r>
            <a:r>
              <a:rPr lang="en-US" dirty="0" err="1" smtClean="0"/>
              <a:t>es</a:t>
            </a:r>
            <a:r>
              <a:rPr lang="en-US" dirty="0" smtClean="0"/>
              <a:t> el </a:t>
            </a:r>
            <a:r>
              <a:rPr lang="en-US" dirty="0" err="1" smtClean="0"/>
              <a:t>nieto</a:t>
            </a:r>
            <a:r>
              <a:rPr lang="en-US" dirty="0" smtClean="0"/>
              <a:t> de Mona </a:t>
            </a:r>
            <a:r>
              <a:rPr lang="en-US" dirty="0" err="1" smtClean="0"/>
              <a:t>y</a:t>
            </a:r>
            <a:r>
              <a:rPr lang="en-US" dirty="0" smtClean="0"/>
              <a:t> Abraham</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97014"/>
          </a:xfrm>
        </p:spPr>
        <p:txBody>
          <a:bodyPr/>
          <a:lstStyle/>
          <a:p>
            <a:r>
              <a:rPr lang="en-US" dirty="0" err="1" smtClean="0"/>
              <a:t>Su(s</a:t>
            </a:r>
            <a:r>
              <a:rPr lang="en-US" dirty="0" smtClean="0"/>
              <a:t>) </a:t>
            </a:r>
            <a:r>
              <a:rPr lang="en-US" dirty="0" err="1" smtClean="0"/>
              <a:t>nieta(s</a:t>
            </a:r>
            <a:r>
              <a:rPr lang="en-US" dirty="0" smtClean="0"/>
              <a:t>)</a:t>
            </a:r>
            <a:br>
              <a:rPr lang="en-US" dirty="0" smtClean="0"/>
            </a:br>
            <a:r>
              <a:rPr lang="en-US" dirty="0" smtClean="0"/>
              <a:t>Your (PLURAL, Formal) </a:t>
            </a:r>
            <a:r>
              <a:rPr lang="en-US" dirty="0" err="1" smtClean="0"/>
              <a:t>grandaughters(s</a:t>
            </a:r>
            <a:r>
              <a:rPr lang="en-US" dirty="0" smtClean="0"/>
              <a:t>)</a:t>
            </a:r>
            <a:endParaRPr lang="en-US" dirty="0"/>
          </a:p>
        </p:txBody>
      </p:sp>
      <p:pic>
        <p:nvPicPr>
          <p:cNvPr id="3" name="Picture 2"/>
          <p:cNvPicPr>
            <a:picLocks noChangeAspect="1"/>
          </p:cNvPicPr>
          <p:nvPr/>
        </p:nvPicPr>
        <p:blipFill>
          <a:blip r:embed="rId2"/>
          <a:stretch>
            <a:fillRect/>
          </a:stretch>
        </p:blipFill>
        <p:spPr>
          <a:xfrm>
            <a:off x="0" y="0"/>
            <a:ext cx="3302000" cy="2463800"/>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424627"/>
          </a:xfrm>
        </p:spPr>
        <p:txBody>
          <a:bodyPr/>
          <a:lstStyle/>
          <a:p>
            <a:r>
              <a:rPr lang="en-US" dirty="0" err="1" smtClean="0"/>
              <a:t>Mi(s</a:t>
            </a:r>
            <a:r>
              <a:rPr lang="en-US" dirty="0" smtClean="0"/>
              <a:t>)- My</a:t>
            </a:r>
            <a:br>
              <a:rPr lang="en-US" dirty="0" smtClean="0"/>
            </a:br>
            <a:r>
              <a:rPr lang="en-US" dirty="0" err="1" smtClean="0"/>
              <a:t>Tu(s</a:t>
            </a:r>
            <a:r>
              <a:rPr lang="en-US" dirty="0" smtClean="0"/>
              <a:t>)- Your</a:t>
            </a:r>
            <a:br>
              <a:rPr lang="en-US" dirty="0" smtClean="0"/>
            </a:br>
            <a:r>
              <a:rPr lang="en-US" dirty="0" err="1" smtClean="0"/>
              <a:t>Su(s</a:t>
            </a:r>
            <a:r>
              <a:rPr lang="en-US" dirty="0" smtClean="0"/>
              <a:t>)- Your (formal) OR His/Hers</a:t>
            </a:r>
            <a:br>
              <a:rPr lang="en-US" dirty="0" smtClean="0"/>
            </a:br>
            <a:r>
              <a:rPr lang="en-US" dirty="0" err="1" smtClean="0"/>
              <a:t>Nuestro(s</a:t>
            </a:r>
            <a:r>
              <a:rPr lang="en-US" dirty="0" smtClean="0"/>
              <a:t>)-Our</a:t>
            </a:r>
            <a:br>
              <a:rPr lang="en-US" dirty="0" smtClean="0"/>
            </a:br>
            <a:r>
              <a:rPr lang="en-US" dirty="0" err="1" smtClean="0"/>
              <a:t>Vuestro(s</a:t>
            </a:r>
            <a:r>
              <a:rPr lang="en-US" dirty="0" smtClean="0"/>
              <a:t>)- </a:t>
            </a:r>
            <a:r>
              <a:rPr lang="en-US" dirty="0" err="1" smtClean="0"/>
              <a:t>Y’all’s</a:t>
            </a:r>
            <a:r>
              <a:rPr lang="en-US" dirty="0" smtClean="0"/>
              <a:t/>
            </a:r>
            <a:br>
              <a:rPr lang="en-US" dirty="0" smtClean="0"/>
            </a:br>
            <a:r>
              <a:rPr lang="en-US" dirty="0" err="1" smtClean="0"/>
              <a:t>Su(s</a:t>
            </a:r>
            <a:r>
              <a:rPr lang="en-US" dirty="0" smtClean="0"/>
              <a:t>)-Their</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583362"/>
          </a:xfrm>
        </p:spPr>
        <p:txBody>
          <a:bodyPr/>
          <a:lstStyle/>
          <a:p>
            <a:r>
              <a:rPr lang="en-US" dirty="0" smtClean="0"/>
              <a:t>1. La </a:t>
            </a:r>
            <a:r>
              <a:rPr lang="en-US" dirty="0" err="1" smtClean="0"/>
              <a:t>doctora</a:t>
            </a:r>
            <a:r>
              <a:rPr lang="en-US" dirty="0" smtClean="0"/>
              <a:t> Adela Medina </a:t>
            </a:r>
            <a:r>
              <a:rPr lang="en-US" dirty="0" err="1" smtClean="0"/>
              <a:t>y</a:t>
            </a:r>
            <a:r>
              <a:rPr lang="en-US" dirty="0" smtClean="0"/>
              <a:t> ___ </a:t>
            </a:r>
            <a:r>
              <a:rPr lang="en-US" dirty="0" err="1" smtClean="0"/>
              <a:t>esposo</a:t>
            </a:r>
            <a:r>
              <a:rPr lang="en-US" dirty="0" smtClean="0"/>
              <a:t> Enrique.</a:t>
            </a:r>
            <a:br>
              <a:rPr lang="en-US" dirty="0" smtClean="0"/>
            </a:br>
            <a:r>
              <a:rPr lang="en-US" dirty="0" smtClean="0"/>
              <a:t>2. </a:t>
            </a:r>
            <a:r>
              <a:rPr lang="en-US" dirty="0" err="1" smtClean="0"/>
              <a:t>Yo</a:t>
            </a:r>
            <a:r>
              <a:rPr lang="en-US" dirty="0" smtClean="0"/>
              <a:t> </a:t>
            </a:r>
            <a:r>
              <a:rPr lang="en-US" dirty="0" err="1" smtClean="0"/>
              <a:t>y</a:t>
            </a:r>
            <a:r>
              <a:rPr lang="en-US" dirty="0" smtClean="0"/>
              <a:t>___ </a:t>
            </a:r>
            <a:r>
              <a:rPr lang="en-US" dirty="0" err="1" smtClean="0"/>
              <a:t>familia</a:t>
            </a:r>
            <a:r>
              <a:rPr lang="en-US" dirty="0" smtClean="0"/>
              <a:t/>
            </a:r>
            <a:br>
              <a:rPr lang="en-US" dirty="0" smtClean="0"/>
            </a:br>
            <a:r>
              <a:rPr lang="en-US" dirty="0" smtClean="0"/>
              <a:t>3. </a:t>
            </a:r>
            <a:r>
              <a:rPr lang="en-US" dirty="0" err="1" smtClean="0"/>
              <a:t>Ud</a:t>
            </a:r>
            <a:r>
              <a:rPr lang="en-US" dirty="0" smtClean="0"/>
              <a:t>. Y___ amigos </a:t>
            </a:r>
            <a:r>
              <a:rPr lang="en-US" dirty="0" err="1" smtClean="0"/>
              <a:t>Paco</a:t>
            </a:r>
            <a:r>
              <a:rPr lang="en-US" dirty="0" smtClean="0"/>
              <a:t> </a:t>
            </a:r>
            <a:r>
              <a:rPr lang="en-US" dirty="0" err="1" smtClean="0"/>
              <a:t>y</a:t>
            </a:r>
            <a:r>
              <a:rPr lang="en-US" dirty="0" smtClean="0"/>
              <a:t> Ricky</a:t>
            </a:r>
            <a:br>
              <a:rPr lang="en-US" dirty="0" smtClean="0"/>
            </a:br>
            <a:r>
              <a:rPr lang="en-US" dirty="0" smtClean="0"/>
              <a:t>4. </a:t>
            </a:r>
            <a:r>
              <a:rPr lang="en-US" dirty="0" err="1" smtClean="0"/>
              <a:t>Doña</a:t>
            </a:r>
            <a:r>
              <a:rPr lang="en-US" dirty="0" smtClean="0"/>
              <a:t> Lucia </a:t>
            </a:r>
            <a:r>
              <a:rPr lang="en-US" dirty="0" err="1" smtClean="0"/>
              <a:t>y</a:t>
            </a:r>
            <a:r>
              <a:rPr lang="en-US" dirty="0" smtClean="0"/>
              <a:t>___ </a:t>
            </a:r>
            <a:r>
              <a:rPr lang="en-US" dirty="0" err="1" smtClean="0"/>
              <a:t>hija</a:t>
            </a:r>
            <a:r>
              <a:rPr lang="en-US" dirty="0" smtClean="0"/>
              <a:t> Elena</a:t>
            </a:r>
            <a:br>
              <a:rPr lang="en-US" dirty="0" smtClean="0"/>
            </a:br>
            <a:r>
              <a:rPr lang="en-US" dirty="0" smtClean="0"/>
              <a:t>5. Los Gonzalez </a:t>
            </a:r>
            <a:r>
              <a:rPr lang="en-US" dirty="0" err="1" smtClean="0"/>
              <a:t>y</a:t>
            </a:r>
            <a:r>
              <a:rPr lang="en-US" dirty="0" smtClean="0"/>
              <a:t>___ </a:t>
            </a:r>
            <a:r>
              <a:rPr lang="en-US" dirty="0" err="1" smtClean="0"/>
              <a:t>sobrino</a:t>
            </a:r>
            <a:r>
              <a:rPr lang="en-US" dirty="0" smtClean="0"/>
              <a:t/>
            </a:r>
            <a:br>
              <a:rPr lang="en-US" dirty="0" smtClean="0"/>
            </a:br>
            <a:r>
              <a:rPr lang="en-US" dirty="0" smtClean="0"/>
              <a:t>6. Pedro </a:t>
            </a:r>
            <a:r>
              <a:rPr lang="en-US" dirty="0" err="1" smtClean="0"/>
              <a:t>tú</a:t>
            </a:r>
            <a:r>
              <a:rPr lang="en-US" dirty="0" smtClean="0"/>
              <a:t> </a:t>
            </a:r>
            <a:r>
              <a:rPr lang="en-US" dirty="0" err="1" smtClean="0"/>
              <a:t>y</a:t>
            </a:r>
            <a:r>
              <a:rPr lang="en-US" dirty="0" smtClean="0"/>
              <a:t> ___ padres</a:t>
            </a:r>
            <a:br>
              <a:rPr lang="en-US" dirty="0" smtClean="0"/>
            </a:br>
            <a:r>
              <a:rPr lang="en-US" dirty="0" smtClean="0"/>
              <a:t>7. Rosario </a:t>
            </a:r>
            <a:r>
              <a:rPr lang="en-US" dirty="0" err="1" smtClean="0"/>
              <a:t>y</a:t>
            </a:r>
            <a:r>
              <a:rPr lang="en-US" dirty="0" smtClean="0"/>
              <a:t> Juana </a:t>
            </a:r>
            <a:r>
              <a:rPr lang="en-US" dirty="0" err="1" smtClean="0"/>
              <a:t>y</a:t>
            </a:r>
            <a:r>
              <a:rPr lang="en-US" dirty="0" smtClean="0"/>
              <a:t> ___ </a:t>
            </a:r>
            <a:r>
              <a:rPr lang="en-US" dirty="0" err="1" smtClean="0"/>
              <a:t>madre</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35888"/>
          </a:xfrm>
        </p:spPr>
        <p:txBody>
          <a:bodyPr/>
          <a:lstStyle/>
          <a:p>
            <a:r>
              <a:rPr lang="en-US" dirty="0" smtClean="0"/>
              <a:t>1. La </a:t>
            </a:r>
            <a:r>
              <a:rPr lang="en-US" dirty="0" err="1" smtClean="0"/>
              <a:t>doctora</a:t>
            </a:r>
            <a:r>
              <a:rPr lang="en-US" dirty="0" smtClean="0"/>
              <a:t> Adela Medina </a:t>
            </a:r>
            <a:r>
              <a:rPr lang="en-US" dirty="0" err="1" smtClean="0"/>
              <a:t>y</a:t>
            </a:r>
            <a:r>
              <a:rPr lang="en-US" dirty="0" smtClean="0"/>
              <a:t> SU </a:t>
            </a:r>
            <a:r>
              <a:rPr lang="en-US" dirty="0" err="1" smtClean="0"/>
              <a:t>esposo</a:t>
            </a:r>
            <a:r>
              <a:rPr lang="en-US" dirty="0" smtClean="0"/>
              <a:t> Enrique.</a:t>
            </a:r>
            <a:br>
              <a:rPr lang="en-US" dirty="0" smtClean="0"/>
            </a:br>
            <a:r>
              <a:rPr lang="en-US" dirty="0" smtClean="0"/>
              <a:t>2. </a:t>
            </a:r>
            <a:r>
              <a:rPr lang="en-US" dirty="0" err="1" smtClean="0"/>
              <a:t>Yo</a:t>
            </a:r>
            <a:r>
              <a:rPr lang="en-US" dirty="0" smtClean="0"/>
              <a:t> </a:t>
            </a:r>
            <a:r>
              <a:rPr lang="en-US" dirty="0" err="1" smtClean="0"/>
              <a:t>y</a:t>
            </a:r>
            <a:r>
              <a:rPr lang="en-US" dirty="0" smtClean="0"/>
              <a:t> MI </a:t>
            </a:r>
            <a:r>
              <a:rPr lang="en-US" dirty="0" err="1" smtClean="0"/>
              <a:t>familia</a:t>
            </a:r>
            <a:r>
              <a:rPr lang="en-US" dirty="0" smtClean="0"/>
              <a:t>.</a:t>
            </a:r>
            <a:br>
              <a:rPr lang="en-US" dirty="0" smtClean="0"/>
            </a:br>
            <a:r>
              <a:rPr lang="en-US" dirty="0" smtClean="0"/>
              <a:t>3. </a:t>
            </a:r>
            <a:r>
              <a:rPr lang="en-US" dirty="0" err="1" smtClean="0"/>
              <a:t>Ud</a:t>
            </a:r>
            <a:r>
              <a:rPr lang="en-US" dirty="0" smtClean="0"/>
              <a:t>. Y SUS amigos </a:t>
            </a:r>
            <a:r>
              <a:rPr lang="en-US" dirty="0" err="1" smtClean="0"/>
              <a:t>Paco</a:t>
            </a:r>
            <a:r>
              <a:rPr lang="en-US" dirty="0" smtClean="0"/>
              <a:t> </a:t>
            </a:r>
            <a:r>
              <a:rPr lang="en-US" dirty="0" err="1" smtClean="0"/>
              <a:t>y</a:t>
            </a:r>
            <a:r>
              <a:rPr lang="en-US" dirty="0" smtClean="0"/>
              <a:t> Ricky</a:t>
            </a:r>
            <a:br>
              <a:rPr lang="en-US" dirty="0" smtClean="0"/>
            </a:br>
            <a:r>
              <a:rPr lang="en-US" dirty="0" smtClean="0"/>
              <a:t>4. </a:t>
            </a:r>
            <a:r>
              <a:rPr lang="en-US" dirty="0" err="1" smtClean="0"/>
              <a:t>Doña</a:t>
            </a:r>
            <a:r>
              <a:rPr lang="en-US" dirty="0" smtClean="0"/>
              <a:t> Lucia </a:t>
            </a:r>
            <a:r>
              <a:rPr lang="en-US" dirty="0" err="1" smtClean="0"/>
              <a:t>y</a:t>
            </a:r>
            <a:r>
              <a:rPr lang="en-US" dirty="0" smtClean="0"/>
              <a:t> SU </a:t>
            </a:r>
            <a:r>
              <a:rPr lang="en-US" dirty="0" err="1" smtClean="0"/>
              <a:t>hija</a:t>
            </a:r>
            <a:r>
              <a:rPr lang="en-US" dirty="0" smtClean="0"/>
              <a:t> Elena</a:t>
            </a:r>
            <a:br>
              <a:rPr lang="en-US" dirty="0" smtClean="0"/>
            </a:br>
            <a:r>
              <a:rPr lang="en-US" dirty="0" smtClean="0"/>
              <a:t>5. Los Gonzalez </a:t>
            </a:r>
            <a:r>
              <a:rPr lang="en-US" dirty="0" err="1" smtClean="0"/>
              <a:t>y</a:t>
            </a:r>
            <a:r>
              <a:rPr lang="en-US" dirty="0" smtClean="0"/>
              <a:t> SU </a:t>
            </a:r>
            <a:r>
              <a:rPr lang="en-US" dirty="0" err="1" smtClean="0"/>
              <a:t>sobrino</a:t>
            </a:r>
            <a:r>
              <a:rPr lang="en-US" dirty="0" smtClean="0"/>
              <a:t/>
            </a:r>
            <a:br>
              <a:rPr lang="en-US" dirty="0" smtClean="0"/>
            </a:br>
            <a:r>
              <a:rPr lang="en-US" dirty="0" smtClean="0"/>
              <a:t>6. Pedro, </a:t>
            </a:r>
            <a:r>
              <a:rPr lang="en-US" dirty="0" err="1" smtClean="0"/>
              <a:t>tú</a:t>
            </a:r>
            <a:r>
              <a:rPr lang="en-US" dirty="0" smtClean="0"/>
              <a:t> </a:t>
            </a:r>
            <a:r>
              <a:rPr lang="en-US" dirty="0" err="1" smtClean="0"/>
              <a:t>y</a:t>
            </a:r>
            <a:r>
              <a:rPr lang="en-US" dirty="0" smtClean="0"/>
              <a:t> TUS padres</a:t>
            </a:r>
            <a:br>
              <a:rPr lang="en-US" dirty="0" smtClean="0"/>
            </a:br>
            <a:r>
              <a:rPr lang="en-US" dirty="0" smtClean="0"/>
              <a:t>7. Rosario </a:t>
            </a:r>
            <a:r>
              <a:rPr lang="en-US" dirty="0" err="1" smtClean="0"/>
              <a:t>y</a:t>
            </a:r>
            <a:r>
              <a:rPr lang="en-US" dirty="0" smtClean="0"/>
              <a:t> Juana </a:t>
            </a:r>
            <a:r>
              <a:rPr lang="en-US" dirty="0" err="1" smtClean="0"/>
              <a:t>y</a:t>
            </a:r>
            <a:r>
              <a:rPr lang="en-US" dirty="0" smtClean="0"/>
              <a:t> SU </a:t>
            </a:r>
            <a:r>
              <a:rPr lang="en-US" dirty="0" err="1" smtClean="0"/>
              <a:t>madre</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61804"/>
          </a:xfrm>
        </p:spPr>
        <p:txBody>
          <a:bodyPr/>
          <a:lstStyle/>
          <a:p>
            <a:r>
              <a:rPr lang="en-US" dirty="0" err="1" smtClean="0"/>
              <a:t>Cómo</a:t>
            </a:r>
            <a:r>
              <a:rPr lang="en-US" dirty="0" smtClean="0"/>
              <a:t> </a:t>
            </a:r>
            <a:r>
              <a:rPr lang="en-US" dirty="0" err="1" smtClean="0"/>
              <a:t>es</a:t>
            </a:r>
            <a:r>
              <a:rPr lang="en-US" dirty="0" smtClean="0"/>
              <a:t>/son?</a:t>
            </a:r>
            <a:br>
              <a:rPr lang="en-US" dirty="0" smtClean="0"/>
            </a:br>
            <a:r>
              <a:rPr lang="en-US" dirty="0" smtClean="0"/>
              <a:t>What is/are they like?</a:t>
            </a:r>
            <a:endParaRPr lang="en-US" dirty="0"/>
          </a:p>
        </p:txBody>
      </p:sp>
      <p:pic>
        <p:nvPicPr>
          <p:cNvPr id="3" name="Picture 2"/>
          <p:cNvPicPr>
            <a:picLocks noChangeAspect="1"/>
          </p:cNvPicPr>
          <p:nvPr/>
        </p:nvPicPr>
        <p:blipFill>
          <a:blip r:embed="rId2"/>
          <a:stretch>
            <a:fillRect/>
          </a:stretch>
        </p:blipFill>
        <p:spPr>
          <a:xfrm>
            <a:off x="294406" y="274638"/>
            <a:ext cx="2679700" cy="3035300"/>
          </a:xfrm>
          <a:prstGeom prst="rect">
            <a:avLst/>
          </a:prstGeo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867435"/>
          </a:xfrm>
        </p:spPr>
        <p:txBody>
          <a:bodyPr/>
          <a:lstStyle/>
          <a:p>
            <a:r>
              <a:rPr lang="en-US" dirty="0" smtClean="0"/>
              <a:t>El </a:t>
            </a:r>
            <a:r>
              <a:rPr lang="en-US" dirty="0" err="1" smtClean="0"/>
              <a:t>es</a:t>
            </a:r>
            <a:r>
              <a:rPr lang="en-US" dirty="0" smtClean="0"/>
              <a:t> GUAPO</a:t>
            </a:r>
            <a:br>
              <a:rPr lang="en-US" dirty="0" smtClean="0"/>
            </a:br>
            <a:r>
              <a:rPr lang="en-US" dirty="0" smtClean="0"/>
              <a:t>Ella </a:t>
            </a:r>
            <a:r>
              <a:rPr lang="en-US" dirty="0" err="1" smtClean="0"/>
              <a:t>es</a:t>
            </a:r>
            <a:r>
              <a:rPr lang="en-US" dirty="0" smtClean="0"/>
              <a:t> GUAPA</a:t>
            </a:r>
            <a:br>
              <a:rPr lang="en-US" dirty="0" smtClean="0"/>
            </a:br>
            <a:r>
              <a:rPr lang="en-US" dirty="0" err="1" smtClean="0"/>
              <a:t>Él</a:t>
            </a:r>
            <a:r>
              <a:rPr lang="en-US" dirty="0" smtClean="0"/>
              <a:t> </a:t>
            </a:r>
            <a:r>
              <a:rPr lang="en-US" dirty="0" err="1" smtClean="0"/>
              <a:t>es</a:t>
            </a:r>
            <a:r>
              <a:rPr lang="en-US" dirty="0" smtClean="0"/>
              <a:t> GUAPO</a:t>
            </a:r>
            <a:br>
              <a:rPr lang="en-US" dirty="0" smtClean="0"/>
            </a:br>
            <a:r>
              <a:rPr lang="en-US" dirty="0" smtClean="0"/>
              <a:t>Ella </a:t>
            </a:r>
            <a:r>
              <a:rPr lang="en-US" dirty="0" err="1" smtClean="0"/>
              <a:t>es</a:t>
            </a:r>
            <a:r>
              <a:rPr lang="en-US" dirty="0" smtClean="0"/>
              <a:t> GUAPA</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endParaRPr lang="en-US" dirty="0"/>
          </a:p>
        </p:txBody>
      </p:sp>
      <p:pic>
        <p:nvPicPr>
          <p:cNvPr id="3" name="Picture 2"/>
          <p:cNvPicPr>
            <a:picLocks noChangeAspect="1"/>
          </p:cNvPicPr>
          <p:nvPr/>
        </p:nvPicPr>
        <p:blipFill>
          <a:blip r:embed="rId2"/>
          <a:stretch>
            <a:fillRect/>
          </a:stretch>
        </p:blipFill>
        <p:spPr>
          <a:xfrm>
            <a:off x="3213719" y="3226412"/>
            <a:ext cx="2540000" cy="2540000"/>
          </a:xfrm>
          <a:prstGeom prst="rect">
            <a:avLst/>
          </a:prstGeo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038125"/>
          </a:xfrm>
        </p:spPr>
        <p:txBody>
          <a:bodyPr>
            <a:normAutofit fontScale="90000"/>
          </a:bodyPr>
          <a:lstStyle/>
          <a:p>
            <a:r>
              <a:rPr lang="en-US" dirty="0" smtClean="0"/>
              <a:t/>
            </a:r>
            <a:br>
              <a:rPr lang="en-US" dirty="0" smtClean="0"/>
            </a:br>
            <a:r>
              <a:rPr lang="en-US" dirty="0" smtClean="0"/>
              <a:t>El </a:t>
            </a:r>
            <a:r>
              <a:rPr lang="en-US" dirty="0" err="1" smtClean="0"/>
              <a:t>es</a:t>
            </a:r>
            <a:r>
              <a:rPr lang="en-US" dirty="0" smtClean="0"/>
              <a:t> SIMPÁTICO</a:t>
            </a:r>
            <a:br>
              <a:rPr lang="en-US" dirty="0" smtClean="0"/>
            </a:br>
            <a:r>
              <a:rPr lang="en-US" dirty="0" smtClean="0"/>
              <a:t>Ella </a:t>
            </a:r>
            <a:r>
              <a:rPr lang="en-US" dirty="0" err="1" smtClean="0"/>
              <a:t>es</a:t>
            </a:r>
            <a:r>
              <a:rPr lang="en-US" dirty="0" smtClean="0"/>
              <a:t> SIMPÁTICA</a:t>
            </a:r>
            <a:br>
              <a:rPr lang="en-US" dirty="0" smtClean="0"/>
            </a:br>
            <a:r>
              <a:rPr lang="en-US" dirty="0" smtClean="0"/>
              <a:t>El </a:t>
            </a:r>
            <a:r>
              <a:rPr lang="en-US" dirty="0" err="1" smtClean="0"/>
              <a:t>es</a:t>
            </a:r>
            <a:r>
              <a:rPr lang="en-US" dirty="0" smtClean="0"/>
              <a:t> AMABLE</a:t>
            </a:r>
            <a:br>
              <a:rPr lang="en-US" dirty="0" smtClean="0"/>
            </a:br>
            <a:r>
              <a:rPr lang="en-US" dirty="0" smtClean="0"/>
              <a:t>Ella </a:t>
            </a:r>
            <a:r>
              <a:rPr lang="en-US" dirty="0" err="1" smtClean="0"/>
              <a:t>es</a:t>
            </a:r>
            <a:r>
              <a:rPr lang="en-US" dirty="0" smtClean="0"/>
              <a:t> AMABLE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endParaRPr lang="en-US" dirty="0"/>
          </a:p>
        </p:txBody>
      </p:sp>
      <p:pic>
        <p:nvPicPr>
          <p:cNvPr id="3" name="Picture 2"/>
          <p:cNvPicPr>
            <a:picLocks noChangeAspect="1"/>
          </p:cNvPicPr>
          <p:nvPr/>
        </p:nvPicPr>
        <p:blipFill>
          <a:blip r:embed="rId2"/>
          <a:stretch>
            <a:fillRect/>
          </a:stretch>
        </p:blipFill>
        <p:spPr>
          <a:xfrm>
            <a:off x="3225901" y="3141087"/>
            <a:ext cx="2463800" cy="3289300"/>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128831"/>
          </a:xfrm>
        </p:spPr>
        <p:txBody>
          <a:bodyPr/>
          <a:lstStyle/>
          <a:p>
            <a:r>
              <a:rPr lang="en-US" dirty="0" smtClean="0"/>
              <a:t>El </a:t>
            </a:r>
            <a:r>
              <a:rPr lang="en-US" dirty="0" err="1" smtClean="0"/>
              <a:t>es</a:t>
            </a:r>
            <a:r>
              <a:rPr lang="en-US" dirty="0" smtClean="0"/>
              <a:t> DIVERTIDO</a:t>
            </a:r>
            <a:br>
              <a:rPr lang="en-US" dirty="0" smtClean="0"/>
            </a:br>
            <a:r>
              <a:rPr lang="en-US" dirty="0" smtClean="0"/>
              <a:t>Ella </a:t>
            </a:r>
            <a:r>
              <a:rPr lang="en-US" dirty="0" err="1" smtClean="0"/>
              <a:t>es</a:t>
            </a:r>
            <a:r>
              <a:rPr lang="en-US" dirty="0" smtClean="0"/>
              <a:t> DIVERTIDA</a:t>
            </a:r>
            <a:endParaRPr lang="en-US" dirty="0"/>
          </a:p>
        </p:txBody>
      </p:sp>
      <p:pic>
        <p:nvPicPr>
          <p:cNvPr id="3" name="Picture 2"/>
          <p:cNvPicPr>
            <a:picLocks noChangeAspect="1"/>
          </p:cNvPicPr>
          <p:nvPr/>
        </p:nvPicPr>
        <p:blipFill>
          <a:blip r:embed="rId2"/>
          <a:stretch>
            <a:fillRect/>
          </a:stretch>
        </p:blipFill>
        <p:spPr>
          <a:xfrm>
            <a:off x="3057151" y="3692124"/>
            <a:ext cx="3289300" cy="2463800"/>
          </a:xfrm>
          <a:prstGeom prst="rect">
            <a:avLst/>
          </a:prstGeo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308005"/>
          </a:xfrm>
        </p:spPr>
        <p:txBody>
          <a:bodyPr/>
          <a:lstStyle/>
          <a:p>
            <a:r>
              <a:rPr lang="en-US" dirty="0" err="1" smtClean="0"/>
              <a:t>Él</a:t>
            </a:r>
            <a:r>
              <a:rPr lang="en-US" dirty="0" smtClean="0"/>
              <a:t> </a:t>
            </a:r>
            <a:r>
              <a:rPr lang="en-US" dirty="0" err="1" smtClean="0"/>
              <a:t>es</a:t>
            </a:r>
            <a:r>
              <a:rPr lang="en-US" dirty="0" smtClean="0"/>
              <a:t> popular</a:t>
            </a:r>
            <a:br>
              <a:rPr lang="en-US" dirty="0" smtClean="0"/>
            </a:br>
            <a:r>
              <a:rPr lang="en-US" dirty="0" smtClean="0"/>
              <a:t>Ella </a:t>
            </a:r>
            <a:r>
              <a:rPr lang="en-US" dirty="0" err="1" smtClean="0"/>
              <a:t>es</a:t>
            </a:r>
            <a:r>
              <a:rPr lang="en-US" dirty="0" smtClean="0"/>
              <a:t> popular</a:t>
            </a:r>
            <a:endParaRPr lang="en-US" dirty="0"/>
          </a:p>
        </p:txBody>
      </p:sp>
      <p:pic>
        <p:nvPicPr>
          <p:cNvPr id="3" name="Picture 2"/>
          <p:cNvPicPr>
            <a:picLocks noChangeAspect="1"/>
          </p:cNvPicPr>
          <p:nvPr/>
        </p:nvPicPr>
        <p:blipFill>
          <a:blip r:embed="rId2"/>
          <a:stretch>
            <a:fillRect/>
          </a:stretch>
        </p:blipFill>
        <p:spPr>
          <a:xfrm>
            <a:off x="3047961" y="599975"/>
            <a:ext cx="3441700" cy="2298700"/>
          </a:xfrm>
          <a:prstGeom prst="rect">
            <a:avLst/>
          </a:prstGeo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35888"/>
          </a:xfrm>
        </p:spPr>
        <p:txBody>
          <a:bodyPr/>
          <a:lstStyle/>
          <a:p>
            <a:r>
              <a:rPr lang="en-US" dirty="0" smtClean="0"/>
              <a:t>Many adjectives are used with SER. </a:t>
            </a:r>
            <a:br>
              <a:rPr lang="en-US" dirty="0" smtClean="0"/>
            </a:br>
            <a:r>
              <a:rPr lang="en-US" dirty="0" err="1" smtClean="0"/>
              <a:t>Buuuut</a:t>
            </a:r>
            <a:r>
              <a:rPr lang="en-US" dirty="0" smtClean="0"/>
              <a:t>… you will often use ESTAR with adjectives</a:t>
            </a:r>
            <a:br>
              <a:rPr lang="en-US" dirty="0" smtClean="0"/>
            </a:br>
            <a:r>
              <a:rPr lang="en-US" dirty="0" smtClean="0"/>
              <a:t/>
            </a:r>
            <a:br>
              <a:rPr lang="en-US" dirty="0" smtClean="0"/>
            </a:br>
            <a:r>
              <a:rPr lang="en-US" dirty="0" smtClean="0"/>
              <a:t>This will happen when you are describing something that is </a:t>
            </a:r>
            <a:r>
              <a:rPr lang="en-US" dirty="0" err="1" smtClean="0"/>
              <a:t>impermenant</a:t>
            </a:r>
            <a:r>
              <a:rPr lang="en-US" dirty="0" smtClean="0"/>
              <a:t>, or is an opinion…</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Padre</a:t>
            </a:r>
            <a:endParaRPr lang="en-US" dirty="0"/>
          </a:p>
        </p:txBody>
      </p:sp>
      <p:sp>
        <p:nvSpPr>
          <p:cNvPr id="7" name="Content Placeholder 6"/>
          <p:cNvSpPr>
            <a:spLocks noGrp="1"/>
          </p:cNvSpPr>
          <p:nvPr>
            <p:ph idx="1"/>
          </p:nvPr>
        </p:nvSpPr>
        <p:spPr/>
        <p:txBody>
          <a:bodyPr/>
          <a:lstStyle/>
          <a:p>
            <a:endParaRPr lang="en-US"/>
          </a:p>
        </p:txBody>
      </p:sp>
      <p:pic>
        <p:nvPicPr>
          <p:cNvPr id="8" name="Picture 7"/>
          <p:cNvPicPr>
            <a:picLocks noChangeAspect="1"/>
          </p:cNvPicPr>
          <p:nvPr/>
        </p:nvPicPr>
        <p:blipFill>
          <a:blip r:embed="rId2"/>
          <a:stretch>
            <a:fillRect/>
          </a:stretch>
        </p:blipFill>
        <p:spPr>
          <a:xfrm>
            <a:off x="2808268" y="1600200"/>
            <a:ext cx="3418093" cy="3941437"/>
          </a:xfrm>
          <a:prstGeom prst="rect">
            <a:avLst/>
          </a:prstGeo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30258"/>
          </a:xfrm>
        </p:spPr>
        <p:txBody>
          <a:bodyPr/>
          <a:lstStyle/>
          <a:p>
            <a:r>
              <a:rPr lang="en-US" dirty="0" err="1" smtClean="0"/>
              <a:t>Por</a:t>
            </a:r>
            <a:r>
              <a:rPr lang="en-US" dirty="0" smtClean="0"/>
              <a:t> </a:t>
            </a:r>
            <a:r>
              <a:rPr lang="en-US" dirty="0" err="1" smtClean="0"/>
              <a:t>ejemplo</a:t>
            </a:r>
            <a:r>
              <a:rPr lang="en-US" dirty="0" smtClean="0"/>
              <a:t>: </a:t>
            </a:r>
            <a:br>
              <a:rPr lang="en-US" dirty="0" smtClean="0"/>
            </a:br>
            <a:r>
              <a:rPr lang="en-US" dirty="0" err="1" smtClean="0"/>
              <a:t>Estoy</a:t>
            </a:r>
            <a:r>
              <a:rPr lang="en-US" dirty="0" smtClean="0"/>
              <a:t> CANSADO</a:t>
            </a:r>
            <a:br>
              <a:rPr lang="en-US" dirty="0" smtClean="0"/>
            </a:br>
            <a:r>
              <a:rPr lang="en-US" dirty="0" smtClean="0"/>
              <a:t>I am tired</a:t>
            </a:r>
            <a:endParaRPr lang="en-US" dirty="0"/>
          </a:p>
        </p:txBody>
      </p:sp>
      <p:pic>
        <p:nvPicPr>
          <p:cNvPr id="3" name="Picture 2"/>
          <p:cNvPicPr>
            <a:picLocks noChangeAspect="1"/>
          </p:cNvPicPr>
          <p:nvPr/>
        </p:nvPicPr>
        <p:blipFill>
          <a:blip r:embed="rId2"/>
          <a:stretch>
            <a:fillRect/>
          </a:stretch>
        </p:blipFill>
        <p:spPr>
          <a:xfrm>
            <a:off x="2618770" y="0"/>
            <a:ext cx="3289300" cy="2463800"/>
          </a:xfrm>
          <a:prstGeom prst="rect">
            <a:avLst/>
          </a:prstGeo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919267"/>
          </a:xfrm>
        </p:spPr>
        <p:txBody>
          <a:bodyPr/>
          <a:lstStyle/>
          <a:p>
            <a:r>
              <a:rPr lang="en-US" dirty="0" err="1" smtClean="0"/>
              <a:t>Estás</a:t>
            </a:r>
            <a:r>
              <a:rPr lang="en-US" dirty="0" smtClean="0"/>
              <a:t> LOCO!</a:t>
            </a:r>
            <a:br>
              <a:rPr lang="en-US" dirty="0" smtClean="0"/>
            </a:br>
            <a:r>
              <a:rPr lang="en-US" dirty="0" smtClean="0"/>
              <a:t>you are crazy!</a:t>
            </a:r>
            <a:endParaRPr lang="en-US" dirty="0"/>
          </a:p>
        </p:txBody>
      </p:sp>
      <p:pic>
        <p:nvPicPr>
          <p:cNvPr id="3" name="Picture 2"/>
          <p:cNvPicPr>
            <a:picLocks noChangeAspect="1"/>
          </p:cNvPicPr>
          <p:nvPr/>
        </p:nvPicPr>
        <p:blipFill>
          <a:blip r:embed="rId2"/>
          <a:stretch>
            <a:fillRect/>
          </a:stretch>
        </p:blipFill>
        <p:spPr>
          <a:xfrm>
            <a:off x="2801228" y="4242192"/>
            <a:ext cx="3390900" cy="2400300"/>
          </a:xfrm>
          <a:prstGeom prst="rect">
            <a:avLst/>
          </a:prstGeom>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594"/>
          </a:xfrm>
        </p:spPr>
        <p:txBody>
          <a:bodyPr/>
          <a:lstStyle/>
          <a:p>
            <a:r>
              <a:rPr lang="en-US" dirty="0" smtClean="0"/>
              <a:t>Ella </a:t>
            </a:r>
            <a:r>
              <a:rPr lang="en-US" dirty="0" err="1" smtClean="0"/>
              <a:t>está</a:t>
            </a:r>
            <a:r>
              <a:rPr lang="en-US" dirty="0" smtClean="0"/>
              <a:t> </a:t>
            </a:r>
            <a:r>
              <a:rPr lang="en-US" dirty="0" err="1" smtClean="0"/>
              <a:t>muy</a:t>
            </a:r>
            <a:r>
              <a:rPr lang="en-US" dirty="0" smtClean="0"/>
              <a:t> </a:t>
            </a:r>
            <a:r>
              <a:rPr lang="en-US" dirty="0" err="1" smtClean="0"/>
              <a:t>bonita</a:t>
            </a:r>
            <a:r>
              <a:rPr lang="en-US" dirty="0" smtClean="0"/>
              <a:t> </a:t>
            </a:r>
            <a:r>
              <a:rPr lang="en-US" dirty="0" err="1" smtClean="0"/>
              <a:t>hoy</a:t>
            </a:r>
            <a:r>
              <a:rPr lang="en-US" dirty="0" smtClean="0"/>
              <a:t/>
            </a:r>
            <a:br>
              <a:rPr lang="en-US" dirty="0" smtClean="0"/>
            </a:br>
            <a:r>
              <a:rPr lang="en-US" dirty="0" smtClean="0"/>
              <a:t>She looks very pretty today</a:t>
            </a:r>
            <a:endParaRPr lang="en-US" dirty="0"/>
          </a:p>
        </p:txBody>
      </p:sp>
      <p:pic>
        <p:nvPicPr>
          <p:cNvPr id="3" name="Picture 2"/>
          <p:cNvPicPr>
            <a:picLocks noChangeAspect="1"/>
          </p:cNvPicPr>
          <p:nvPr/>
        </p:nvPicPr>
        <p:blipFill>
          <a:blip r:embed="rId2"/>
          <a:stretch>
            <a:fillRect/>
          </a:stretch>
        </p:blipFill>
        <p:spPr>
          <a:xfrm>
            <a:off x="3054969" y="4000500"/>
            <a:ext cx="2857500" cy="2857500"/>
          </a:xfrm>
          <a:prstGeom prst="rect">
            <a:avLst/>
          </a:prstGeom>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634191"/>
          </a:xfrm>
        </p:spPr>
        <p:txBody>
          <a:bodyPr/>
          <a:lstStyle/>
          <a:p>
            <a:r>
              <a:rPr lang="en-US" dirty="0" err="1" smtClean="0"/>
              <a:t>Estás</a:t>
            </a:r>
            <a:r>
              <a:rPr lang="en-US" dirty="0" smtClean="0"/>
              <a:t> NERVIOSO/A?</a:t>
            </a:r>
            <a:br>
              <a:rPr lang="en-US" dirty="0" smtClean="0"/>
            </a:br>
            <a:r>
              <a:rPr lang="en-US" dirty="0" smtClean="0"/>
              <a:t>Are you nervous?</a:t>
            </a:r>
            <a:endParaRPr lang="en-US" dirty="0"/>
          </a:p>
        </p:txBody>
      </p:sp>
      <p:pic>
        <p:nvPicPr>
          <p:cNvPr id="3" name="Picture 2"/>
          <p:cNvPicPr>
            <a:picLocks noChangeAspect="1"/>
          </p:cNvPicPr>
          <p:nvPr/>
        </p:nvPicPr>
        <p:blipFill>
          <a:blip r:embed="rId2"/>
          <a:stretch>
            <a:fillRect/>
          </a:stretch>
        </p:blipFill>
        <p:spPr>
          <a:xfrm>
            <a:off x="159740" y="3216648"/>
            <a:ext cx="2324100" cy="3492500"/>
          </a:xfrm>
          <a:prstGeom prst="rect">
            <a:avLst/>
          </a:prstGeom>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74762"/>
          </a:xfrm>
        </p:spPr>
        <p:txBody>
          <a:bodyPr/>
          <a:lstStyle/>
          <a:p>
            <a:r>
              <a:rPr lang="en-US" dirty="0" err="1" smtClean="0"/>
              <a:t>Estoy</a:t>
            </a:r>
            <a:r>
              <a:rPr lang="en-US" dirty="0" smtClean="0"/>
              <a:t> CONTENTO/A</a:t>
            </a:r>
            <a:br>
              <a:rPr lang="en-US" dirty="0" smtClean="0"/>
            </a:br>
            <a:r>
              <a:rPr lang="en-US" dirty="0" smtClean="0"/>
              <a:t>I am happy/content</a:t>
            </a:r>
            <a:endParaRPr lang="en-US" dirty="0"/>
          </a:p>
        </p:txBody>
      </p:sp>
      <p:pic>
        <p:nvPicPr>
          <p:cNvPr id="3" name="Picture 2"/>
          <p:cNvPicPr>
            <a:picLocks noChangeAspect="1"/>
          </p:cNvPicPr>
          <p:nvPr/>
        </p:nvPicPr>
        <p:blipFill>
          <a:blip r:embed="rId2"/>
          <a:stretch>
            <a:fillRect/>
          </a:stretch>
        </p:blipFill>
        <p:spPr>
          <a:xfrm>
            <a:off x="2938858" y="4064000"/>
            <a:ext cx="2908300" cy="2794000"/>
          </a:xfrm>
          <a:prstGeom prst="rect">
            <a:avLst/>
          </a:prstGeom>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39552"/>
          </a:xfrm>
        </p:spPr>
        <p:txBody>
          <a:bodyPr/>
          <a:lstStyle/>
          <a:p>
            <a:r>
              <a:rPr lang="en-US" dirty="0" smtClean="0"/>
              <a:t>La </a:t>
            </a:r>
            <a:r>
              <a:rPr lang="en-US" dirty="0" err="1" smtClean="0"/>
              <a:t>puerta</a:t>
            </a:r>
            <a:r>
              <a:rPr lang="en-US" dirty="0" smtClean="0"/>
              <a:t> </a:t>
            </a:r>
            <a:r>
              <a:rPr lang="en-US" dirty="0" err="1" smtClean="0"/>
              <a:t>está</a:t>
            </a:r>
            <a:r>
              <a:rPr lang="en-US" dirty="0" smtClean="0"/>
              <a:t> ABIERTA</a:t>
            </a:r>
            <a:br>
              <a:rPr lang="en-US" dirty="0" smtClean="0"/>
            </a:br>
            <a:r>
              <a:rPr lang="en-US" dirty="0" smtClean="0"/>
              <a:t>The door is open</a:t>
            </a:r>
            <a:endParaRPr lang="en-US" dirty="0"/>
          </a:p>
        </p:txBody>
      </p:sp>
      <p:pic>
        <p:nvPicPr>
          <p:cNvPr id="3" name="Picture 2"/>
          <p:cNvPicPr>
            <a:picLocks noChangeAspect="1"/>
          </p:cNvPicPr>
          <p:nvPr/>
        </p:nvPicPr>
        <p:blipFill>
          <a:blip r:embed="rId2"/>
          <a:stretch>
            <a:fillRect/>
          </a:stretch>
        </p:blipFill>
        <p:spPr>
          <a:xfrm>
            <a:off x="0" y="3395996"/>
            <a:ext cx="2463800" cy="3289300"/>
          </a:xfrm>
          <a:prstGeom prst="rect">
            <a:avLst/>
          </a:prstGeom>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87720"/>
          </a:xfrm>
        </p:spPr>
        <p:txBody>
          <a:bodyPr/>
          <a:lstStyle/>
          <a:p>
            <a:r>
              <a:rPr lang="en-US" dirty="0" smtClean="0"/>
              <a:t>La casa </a:t>
            </a:r>
            <a:r>
              <a:rPr lang="en-US" dirty="0" err="1" smtClean="0"/>
              <a:t>está</a:t>
            </a:r>
            <a:r>
              <a:rPr lang="en-US" dirty="0" smtClean="0"/>
              <a:t> LIMPIA</a:t>
            </a:r>
            <a:br>
              <a:rPr lang="en-US" dirty="0" smtClean="0"/>
            </a:br>
            <a:r>
              <a:rPr lang="en-US" dirty="0" smtClean="0"/>
              <a:t>The house is clean</a:t>
            </a:r>
            <a:endParaRPr lang="en-US" dirty="0"/>
          </a:p>
        </p:txBody>
      </p:sp>
      <p:pic>
        <p:nvPicPr>
          <p:cNvPr id="3" name="Picture 2"/>
          <p:cNvPicPr>
            <a:picLocks noChangeAspect="1"/>
          </p:cNvPicPr>
          <p:nvPr/>
        </p:nvPicPr>
        <p:blipFill>
          <a:blip r:embed="rId2"/>
          <a:stretch>
            <a:fillRect/>
          </a:stretch>
        </p:blipFill>
        <p:spPr>
          <a:xfrm>
            <a:off x="0" y="3352800"/>
            <a:ext cx="2324100" cy="3505200"/>
          </a:xfrm>
          <a:prstGeom prst="rect">
            <a:avLst/>
          </a:prstGeom>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789687"/>
          </a:xfrm>
        </p:spPr>
        <p:txBody>
          <a:bodyPr/>
          <a:lstStyle/>
          <a:p>
            <a:r>
              <a:rPr lang="en-US" dirty="0" smtClean="0"/>
              <a:t>La casa </a:t>
            </a:r>
            <a:r>
              <a:rPr lang="en-US" dirty="0" err="1" smtClean="0"/>
              <a:t>está</a:t>
            </a:r>
            <a:r>
              <a:rPr lang="en-US" dirty="0" smtClean="0"/>
              <a:t> SUCIA</a:t>
            </a:r>
            <a:br>
              <a:rPr lang="en-US" dirty="0" smtClean="0"/>
            </a:br>
            <a:r>
              <a:rPr lang="en-US" dirty="0" smtClean="0"/>
              <a:t>The house is dirty</a:t>
            </a:r>
            <a:endParaRPr lang="en-US" dirty="0"/>
          </a:p>
        </p:txBody>
      </p:sp>
      <p:pic>
        <p:nvPicPr>
          <p:cNvPr id="5" name="Picture 4"/>
          <p:cNvPicPr>
            <a:picLocks noChangeAspect="1"/>
          </p:cNvPicPr>
          <p:nvPr/>
        </p:nvPicPr>
        <p:blipFill>
          <a:blip r:embed="rId2"/>
          <a:stretch>
            <a:fillRect/>
          </a:stretch>
        </p:blipFill>
        <p:spPr>
          <a:xfrm>
            <a:off x="156613" y="3834662"/>
            <a:ext cx="3530300" cy="2644317"/>
          </a:xfrm>
          <a:prstGeom prst="rect">
            <a:avLst/>
          </a:prstGeom>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52510"/>
          </a:xfrm>
        </p:spPr>
        <p:txBody>
          <a:bodyPr/>
          <a:lstStyle/>
          <a:p>
            <a:r>
              <a:rPr lang="en-US" dirty="0" smtClean="0"/>
              <a:t>The difference between SER and ESTAR?</a:t>
            </a:r>
            <a:r>
              <a:rPr lang="en-US" dirty="0" smtClean="0"/>
              <a:t/>
            </a:r>
            <a:br>
              <a:rPr lang="en-US" dirty="0" smtClean="0"/>
            </a:br>
            <a:r>
              <a:rPr lang="en-US" dirty="0" smtClean="0"/>
              <a:t>Srta. P </a:t>
            </a:r>
            <a:r>
              <a:rPr lang="en-US" dirty="0" err="1" smtClean="0"/>
              <a:t>est</a:t>
            </a:r>
            <a:r>
              <a:rPr lang="en-US" dirty="0" err="1" smtClean="0"/>
              <a:t>á</a:t>
            </a:r>
            <a:r>
              <a:rPr lang="en-US" dirty="0" smtClean="0"/>
              <a:t> </a:t>
            </a:r>
            <a:r>
              <a:rPr lang="en-US" dirty="0" err="1" smtClean="0"/>
              <a:t>loca</a:t>
            </a:r>
            <a:r>
              <a:rPr lang="en-US" dirty="0" smtClean="0"/>
              <a:t> </a:t>
            </a:r>
            <a:r>
              <a:rPr lang="en-US" dirty="0" err="1" smtClean="0"/>
              <a:t>hoy</a:t>
            </a:r>
            <a:r>
              <a:rPr lang="en-US" dirty="0" smtClean="0"/>
              <a:t/>
            </a:r>
            <a:br>
              <a:rPr lang="en-US" dirty="0" smtClean="0"/>
            </a:br>
            <a:r>
              <a:rPr lang="en-US" i="1" dirty="0" smtClean="0"/>
              <a:t>Ms. P is crazy today</a:t>
            </a:r>
            <a:r>
              <a:rPr lang="en-US" dirty="0" smtClean="0"/>
              <a:t/>
            </a:r>
            <a:br>
              <a:rPr lang="en-US" dirty="0" smtClean="0"/>
            </a:br>
            <a:r>
              <a:rPr lang="en-US" sz="3200" i="1" dirty="0" smtClean="0"/>
              <a:t>(she is busy/running around)</a:t>
            </a:r>
            <a:r>
              <a:rPr lang="en-US" i="1" dirty="0" smtClean="0"/>
              <a:t/>
            </a:r>
            <a:br>
              <a:rPr lang="en-US" i="1" dirty="0" smtClean="0"/>
            </a:br>
            <a:r>
              <a:rPr lang="en-US" dirty="0" smtClean="0"/>
              <a:t>Srta. P </a:t>
            </a:r>
            <a:r>
              <a:rPr lang="en-US" dirty="0" err="1" smtClean="0"/>
              <a:t>es</a:t>
            </a:r>
            <a:r>
              <a:rPr lang="en-US" dirty="0" smtClean="0"/>
              <a:t> </a:t>
            </a:r>
            <a:r>
              <a:rPr lang="en-US" dirty="0" err="1" smtClean="0"/>
              <a:t>loca</a:t>
            </a:r>
            <a:r>
              <a:rPr lang="en-US" dirty="0" smtClean="0"/>
              <a:t/>
            </a:r>
            <a:br>
              <a:rPr lang="en-US" dirty="0" smtClean="0"/>
            </a:br>
            <a:r>
              <a:rPr lang="en-US" i="1" dirty="0" smtClean="0"/>
              <a:t>Ms. P is clinically insane</a:t>
            </a:r>
            <a:endParaRPr lang="en-US" dirty="0"/>
          </a:p>
        </p:txBody>
      </p:sp>
      <p:sp>
        <p:nvSpPr>
          <p:cNvPr id="3" name="TextBox 2"/>
          <p:cNvSpPr txBox="1"/>
          <p:nvPr/>
        </p:nvSpPr>
        <p:spPr>
          <a:xfrm>
            <a:off x="457200" y="5949499"/>
            <a:ext cx="2292289" cy="523220"/>
          </a:xfrm>
          <a:prstGeom prst="rect">
            <a:avLst/>
          </a:prstGeom>
          <a:noFill/>
        </p:spPr>
        <p:txBody>
          <a:bodyPr wrap="none" rtlCol="0">
            <a:spAutoFit/>
          </a:bodyPr>
          <a:lstStyle/>
          <a:p>
            <a:r>
              <a:rPr lang="en-US" sz="2800" dirty="0" smtClean="0"/>
              <a:t>Pg. 166, ex. 22</a:t>
            </a:r>
            <a:endParaRPr lang="en-US" sz="2800"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8846"/>
          </a:xfrm>
        </p:spPr>
        <p:txBody>
          <a:bodyPr/>
          <a:lstStyle/>
          <a:p>
            <a:r>
              <a:rPr lang="en-US" dirty="0" smtClean="0"/>
              <a:t>OK, now for a fun thing…</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Madre</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804073" y="1921435"/>
            <a:ext cx="3577173" cy="3577173"/>
          </a:xfrm>
          <a:prstGeom prst="rect">
            <a:avLst/>
          </a:prstGeom>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583363"/>
          </a:xfrm>
        </p:spPr>
        <p:txBody>
          <a:bodyPr>
            <a:normAutofit fontScale="90000"/>
          </a:bodyPr>
          <a:lstStyle/>
          <a:p>
            <a:r>
              <a:rPr lang="en-US" dirty="0" smtClean="0"/>
              <a:t/>
            </a:r>
            <a:br>
              <a:rPr lang="en-US" dirty="0" smtClean="0"/>
            </a:br>
            <a:r>
              <a:rPr lang="en-US" sz="3556" u="sng" dirty="0" smtClean="0"/>
              <a:t>¡Exclamations!</a:t>
            </a:r>
            <a:r>
              <a:rPr lang="en-US" sz="3556" dirty="0" smtClean="0"/>
              <a:t/>
            </a:r>
            <a:br>
              <a:rPr lang="en-US" sz="3556" dirty="0" smtClean="0"/>
            </a:br>
            <a:r>
              <a:rPr lang="en-US" sz="3556" dirty="0" smtClean="0"/>
              <a:t>Used to express strong feelings</a:t>
            </a:r>
            <a:br>
              <a:rPr lang="en-US" sz="3556" dirty="0" smtClean="0"/>
            </a:br>
            <a:r>
              <a:rPr lang="en-US" sz="3556" dirty="0" smtClean="0"/>
              <a:t>All you do is:</a:t>
            </a:r>
            <a:br>
              <a:rPr lang="en-US" sz="3556" dirty="0" smtClean="0"/>
            </a:br>
            <a:r>
              <a:rPr lang="en-US" sz="3556" dirty="0" smtClean="0"/>
              <a:t>¡</a:t>
            </a:r>
            <a:r>
              <a:rPr lang="en-US" sz="3556" dirty="0" err="1" smtClean="0"/>
              <a:t>Qué</a:t>
            </a:r>
            <a:r>
              <a:rPr lang="en-US" sz="3556" dirty="0" smtClean="0"/>
              <a:t> + adjective!</a:t>
            </a:r>
            <a:br>
              <a:rPr lang="en-US" sz="3556" dirty="0" smtClean="0"/>
            </a:br>
            <a:r>
              <a:rPr lang="en-US" sz="3556" dirty="0" err="1" smtClean="0"/>
              <a:t>Por</a:t>
            </a:r>
            <a:r>
              <a:rPr lang="en-US" sz="3556" dirty="0" smtClean="0"/>
              <a:t> </a:t>
            </a:r>
            <a:r>
              <a:rPr lang="en-US" sz="3556" dirty="0" err="1" smtClean="0"/>
              <a:t>ejemplo</a:t>
            </a:r>
            <a:r>
              <a:rPr lang="en-US" sz="3556" dirty="0" smtClean="0"/>
              <a:t/>
            </a:r>
            <a:br>
              <a:rPr lang="en-US" sz="3556" dirty="0" smtClean="0"/>
            </a:br>
            <a:r>
              <a:rPr lang="en-US" sz="3556" dirty="0" smtClean="0"/>
              <a:t>¡</a:t>
            </a:r>
            <a:r>
              <a:rPr lang="en-US" sz="3556" dirty="0" err="1" smtClean="0"/>
              <a:t>Qué</a:t>
            </a:r>
            <a:r>
              <a:rPr lang="en-US" sz="3556" dirty="0" smtClean="0"/>
              <a:t> </a:t>
            </a:r>
            <a:r>
              <a:rPr lang="en-US" sz="3556" dirty="0" err="1" smtClean="0"/>
              <a:t>divertido</a:t>
            </a:r>
            <a:r>
              <a:rPr lang="en-US" sz="3556" dirty="0" smtClean="0"/>
              <a:t>!</a:t>
            </a:r>
            <a:br>
              <a:rPr lang="en-US" sz="3556" dirty="0" smtClean="0"/>
            </a:br>
            <a:r>
              <a:rPr lang="en-US" sz="3556" i="1" dirty="0" smtClean="0"/>
              <a:t>How fun!</a:t>
            </a:r>
            <a:r>
              <a:rPr lang="en-US" sz="3556" dirty="0" smtClean="0"/>
              <a:t/>
            </a:r>
            <a:br>
              <a:rPr lang="en-US" sz="3556" dirty="0" smtClean="0"/>
            </a:br>
            <a:r>
              <a:rPr lang="en-US" sz="3556" dirty="0" smtClean="0"/>
              <a:t>¡</a:t>
            </a:r>
            <a:r>
              <a:rPr lang="en-US" sz="3556" dirty="0" err="1" smtClean="0"/>
              <a:t>Que</a:t>
            </a:r>
            <a:r>
              <a:rPr lang="en-US" sz="3556" dirty="0" smtClean="0"/>
              <a:t> </a:t>
            </a:r>
            <a:r>
              <a:rPr lang="en-US" sz="3556" dirty="0" err="1" smtClean="0"/>
              <a:t>frío</a:t>
            </a:r>
            <a:r>
              <a:rPr lang="en-US" sz="3556" dirty="0" smtClean="0"/>
              <a:t>!</a:t>
            </a:r>
            <a:br>
              <a:rPr lang="en-US" sz="3556" dirty="0" smtClean="0"/>
            </a:br>
            <a:r>
              <a:rPr lang="en-US" sz="3556" i="1" dirty="0" smtClean="0"/>
              <a:t>How Cold!</a:t>
            </a:r>
            <a:r>
              <a:rPr lang="en-US" sz="3556" dirty="0" smtClean="0"/>
              <a:t/>
            </a:r>
            <a:br>
              <a:rPr lang="en-US" sz="3556" dirty="0" smtClean="0"/>
            </a:br>
            <a:r>
              <a:rPr lang="en-US" sz="3556" dirty="0" smtClean="0"/>
              <a:t>¡</a:t>
            </a:r>
            <a:r>
              <a:rPr lang="en-US" sz="3556" dirty="0" err="1" smtClean="0"/>
              <a:t>Que</a:t>
            </a:r>
            <a:r>
              <a:rPr lang="en-US" sz="3556" dirty="0" smtClean="0"/>
              <a:t> </a:t>
            </a:r>
            <a:r>
              <a:rPr lang="en-US" sz="3556" dirty="0" err="1" smtClean="0"/>
              <a:t>lastima</a:t>
            </a:r>
            <a:r>
              <a:rPr lang="en-US" sz="3556" dirty="0" smtClean="0"/>
              <a:t>!</a:t>
            </a:r>
            <a:br>
              <a:rPr lang="en-US" sz="3556" dirty="0" smtClean="0"/>
            </a:br>
            <a:r>
              <a:rPr lang="en-US" sz="3556" i="1" dirty="0" smtClean="0"/>
              <a:t>What a shame</a:t>
            </a:r>
            <a:r>
              <a:rPr lang="en-US" sz="3556" dirty="0" smtClean="0"/>
              <a:t/>
            </a:r>
            <a:br>
              <a:rPr lang="en-US" sz="3556" dirty="0" smtClean="0"/>
            </a:br>
            <a:r>
              <a:rPr lang="en-US" sz="3556" dirty="0" smtClean="0"/>
              <a:t>¡</a:t>
            </a:r>
            <a:r>
              <a:rPr lang="en-US" sz="3556" dirty="0" err="1" smtClean="0"/>
              <a:t>Que</a:t>
            </a:r>
            <a:r>
              <a:rPr lang="en-US" sz="3556" dirty="0" smtClean="0"/>
              <a:t> </a:t>
            </a:r>
            <a:r>
              <a:rPr lang="en-US" sz="3556" dirty="0" err="1" smtClean="0"/>
              <a:t>chévere</a:t>
            </a:r>
            <a:r>
              <a:rPr lang="en-US" sz="3556" dirty="0" smtClean="0"/>
              <a:t>!</a:t>
            </a:r>
            <a:br>
              <a:rPr lang="en-US" sz="3556" dirty="0" smtClean="0"/>
            </a:br>
            <a:r>
              <a:rPr lang="en-US" sz="3556" i="1" dirty="0" smtClean="0"/>
              <a:t>How cool!</a:t>
            </a:r>
            <a:r>
              <a:rPr lang="en-US" sz="3556" dirty="0" smtClean="0"/>
              <a:t/>
            </a:r>
            <a:br>
              <a:rPr lang="en-US" sz="3556" dirty="0" smtClean="0"/>
            </a:br>
            <a:r>
              <a:rPr lang="en-US" sz="3556" dirty="0" smtClean="0"/>
              <a:t/>
            </a:r>
            <a:br>
              <a:rPr lang="en-US" sz="3556" dirty="0" smtClean="0"/>
            </a:br>
            <a:endParaRPr lang="en-US" sz="3556"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711939"/>
          </a:xfrm>
        </p:spPr>
        <p:txBody>
          <a:bodyPr/>
          <a:lstStyle/>
          <a:p>
            <a:r>
              <a:rPr lang="en-US" dirty="0" smtClean="0"/>
              <a:t>					Un </a:t>
            </a:r>
            <a:r>
              <a:rPr lang="en-US" dirty="0" err="1" smtClean="0"/>
              <a:t>otro</a:t>
            </a:r>
            <a:r>
              <a:rPr lang="en-US" dirty="0" smtClean="0"/>
              <a:t> </a:t>
            </a:r>
            <a:r>
              <a:rPr lang="en-US" dirty="0" err="1" smtClean="0"/>
              <a:t>verbo</a:t>
            </a:r>
            <a:r>
              <a:rPr lang="en-US" dirty="0" smtClean="0"/>
              <a:t> </a:t>
            </a:r>
            <a:r>
              <a:rPr lang="en-US" dirty="0" err="1" smtClean="0"/>
              <a:t>iregular</a:t>
            </a:r>
            <a:r>
              <a:rPr lang="en-US" dirty="0" smtClean="0"/>
              <a:t/>
            </a:r>
            <a:br>
              <a:rPr lang="en-US" dirty="0" smtClean="0"/>
            </a:br>
            <a:r>
              <a:rPr lang="en-US" dirty="0" smtClean="0"/>
              <a:t/>
            </a:r>
            <a:br>
              <a:rPr lang="en-US" dirty="0" smtClean="0"/>
            </a:br>
            <a:r>
              <a:rPr lang="en-US" dirty="0" smtClean="0"/>
              <a:t>		</a:t>
            </a:r>
            <a:r>
              <a:rPr lang="en-US" u="sng" dirty="0" err="1" smtClean="0"/>
              <a:t>Querer</a:t>
            </a:r>
            <a:r>
              <a:rPr lang="en-US" u="sng" dirty="0" smtClean="0"/>
              <a:t>-To Want</a:t>
            </a:r>
            <a:r>
              <a:rPr lang="en-US" dirty="0" smtClean="0"/>
              <a:t/>
            </a:r>
            <a:br>
              <a:rPr lang="en-US" dirty="0" smtClean="0"/>
            </a:br>
            <a:r>
              <a:rPr lang="en-US" dirty="0" err="1" smtClean="0"/>
              <a:t>Yo</a:t>
            </a:r>
            <a:r>
              <a:rPr lang="en-US" dirty="0" smtClean="0"/>
              <a:t> </a:t>
            </a:r>
            <a:r>
              <a:rPr lang="en-US" dirty="0" err="1" smtClean="0"/>
              <a:t>quiero</a:t>
            </a:r>
            <a:r>
              <a:rPr lang="en-US" dirty="0" smtClean="0"/>
              <a:t>		</a:t>
            </a:r>
            <a:r>
              <a:rPr lang="en-US" dirty="0" err="1" smtClean="0"/>
              <a:t>Nosotros</a:t>
            </a:r>
            <a:r>
              <a:rPr lang="en-US" dirty="0" smtClean="0"/>
              <a:t> </a:t>
            </a:r>
            <a:r>
              <a:rPr lang="en-US" dirty="0" err="1" smtClean="0"/>
              <a:t>quieremos</a:t>
            </a:r>
            <a:r>
              <a:rPr lang="en-US" dirty="0" smtClean="0"/>
              <a:t/>
            </a:r>
            <a:br>
              <a:rPr lang="en-US" dirty="0" smtClean="0"/>
            </a:br>
            <a:r>
              <a:rPr lang="en-US" dirty="0" err="1" smtClean="0"/>
              <a:t>Tú</a:t>
            </a:r>
            <a:r>
              <a:rPr lang="en-US" dirty="0" smtClean="0"/>
              <a:t> </a:t>
            </a:r>
            <a:r>
              <a:rPr lang="en-US" dirty="0" err="1" smtClean="0"/>
              <a:t>quieres</a:t>
            </a:r>
            <a:r>
              <a:rPr lang="en-US" dirty="0" smtClean="0"/>
              <a:t>		</a:t>
            </a:r>
            <a:r>
              <a:rPr lang="en-US" dirty="0" err="1" smtClean="0"/>
              <a:t>Vosotros</a:t>
            </a:r>
            <a:r>
              <a:rPr lang="en-US" dirty="0" smtClean="0"/>
              <a:t> </a:t>
            </a:r>
            <a:r>
              <a:rPr lang="en-US" dirty="0" err="1" smtClean="0"/>
              <a:t>quiereís</a:t>
            </a:r>
            <a:r>
              <a:rPr lang="en-US" dirty="0" smtClean="0"/>
              <a:t/>
            </a:r>
            <a:br>
              <a:rPr lang="en-US" dirty="0" smtClean="0"/>
            </a:br>
            <a:r>
              <a:rPr lang="en-US" dirty="0" err="1" smtClean="0"/>
              <a:t>Él/Ella/Ud</a:t>
            </a:r>
            <a:r>
              <a:rPr lang="en-US" dirty="0" smtClean="0"/>
              <a:t>. </a:t>
            </a:r>
            <a:r>
              <a:rPr lang="en-US" dirty="0" err="1" smtClean="0"/>
              <a:t>quiere</a:t>
            </a:r>
            <a:r>
              <a:rPr lang="en-US" dirty="0" smtClean="0"/>
              <a:t/>
            </a:r>
            <a:br>
              <a:rPr lang="en-US" dirty="0" smtClean="0"/>
            </a:br>
            <a:r>
              <a:rPr lang="en-US" dirty="0" err="1" smtClean="0"/>
              <a:t>Ellos/Ellas/Uds</a:t>
            </a:r>
            <a:r>
              <a:rPr lang="en-US" dirty="0" smtClean="0"/>
              <a:t>. </a:t>
            </a:r>
            <a:r>
              <a:rPr lang="en-US" dirty="0" err="1" smtClean="0"/>
              <a:t>quieren</a:t>
            </a:r>
            <a:endParaRPr lang="en-US" dirty="0"/>
          </a:p>
        </p:txBody>
      </p:sp>
      <p:pic>
        <p:nvPicPr>
          <p:cNvPr id="3" name="Picture 2"/>
          <p:cNvPicPr>
            <a:picLocks noChangeAspect="1"/>
          </p:cNvPicPr>
          <p:nvPr/>
        </p:nvPicPr>
        <p:blipFill>
          <a:blip r:embed="rId2"/>
          <a:stretch>
            <a:fillRect/>
          </a:stretch>
        </p:blipFill>
        <p:spPr>
          <a:xfrm>
            <a:off x="0" y="0"/>
            <a:ext cx="2947131" cy="2227483"/>
          </a:xfrm>
          <a:prstGeom prst="rect">
            <a:avLst/>
          </a:prstGeom>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802645"/>
          </a:xfrm>
        </p:spPr>
        <p:txBody>
          <a:bodyPr/>
          <a:lstStyle/>
          <a:p>
            <a:r>
              <a:rPr lang="en-US" dirty="0" smtClean="0"/>
              <a:t>El rollercoaster </a:t>
            </a:r>
            <a:r>
              <a:rPr lang="en-US" dirty="0" err="1" smtClean="0"/>
              <a:t>es</a:t>
            </a:r>
            <a:r>
              <a:rPr lang="en-US" dirty="0" smtClean="0"/>
              <a:t>…</a:t>
            </a:r>
            <a:br>
              <a:rPr lang="en-US" dirty="0" smtClean="0"/>
            </a:br>
            <a:r>
              <a:rPr lang="en-US" dirty="0" smtClean="0"/>
              <a:t/>
            </a:r>
            <a:br>
              <a:rPr lang="en-US" dirty="0" smtClean="0"/>
            </a:br>
            <a:endParaRPr lang="en-US" dirty="0"/>
          </a:p>
        </p:txBody>
      </p:sp>
      <p:pic>
        <p:nvPicPr>
          <p:cNvPr id="3" name="Picture 2"/>
          <p:cNvPicPr>
            <a:picLocks noChangeAspect="1"/>
          </p:cNvPicPr>
          <p:nvPr/>
        </p:nvPicPr>
        <p:blipFill>
          <a:blip r:embed="rId2"/>
          <a:stretch>
            <a:fillRect/>
          </a:stretch>
        </p:blipFill>
        <p:spPr>
          <a:xfrm>
            <a:off x="3110308" y="3135548"/>
            <a:ext cx="2565400" cy="3162300"/>
          </a:xfrm>
          <a:prstGeom prst="rect">
            <a:avLst/>
          </a:prstGeom>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854477"/>
          </a:xfrm>
        </p:spPr>
        <p:txBody>
          <a:bodyPr/>
          <a:lstStyle/>
          <a:p>
            <a:r>
              <a:rPr lang="en-US" dirty="0" smtClean="0"/>
              <a:t>El rollercoaster </a:t>
            </a:r>
            <a:r>
              <a:rPr lang="en-US" dirty="0" err="1" smtClean="0"/>
              <a:t>es</a:t>
            </a:r>
            <a:r>
              <a:rPr lang="en-US" dirty="0" smtClean="0"/>
              <a:t> </a:t>
            </a:r>
            <a:r>
              <a:rPr lang="en-US" smtClean="0"/>
              <a:t>divertido</a:t>
            </a:r>
            <a:br>
              <a:rPr lang="en-US" smtClean="0"/>
            </a:br>
            <a:r>
              <a:rPr lang="en-US" dirty="0" smtClean="0"/>
              <a:t/>
            </a:r>
            <a:br>
              <a:rPr lang="en-US" dirty="0" smtClean="0"/>
            </a:br>
            <a:r>
              <a:rPr lang="en-US" dirty="0" smtClean="0"/>
              <a:t> </a:t>
            </a:r>
            <a:endParaRPr lang="en-US" dirty="0"/>
          </a:p>
        </p:txBody>
      </p:sp>
      <p:pic>
        <p:nvPicPr>
          <p:cNvPr id="3" name="Picture 2"/>
          <p:cNvPicPr>
            <a:picLocks noChangeAspect="1"/>
          </p:cNvPicPr>
          <p:nvPr/>
        </p:nvPicPr>
        <p:blipFill>
          <a:blip r:embed="rId2"/>
          <a:stretch>
            <a:fillRect/>
          </a:stretch>
        </p:blipFill>
        <p:spPr>
          <a:xfrm>
            <a:off x="3537946" y="3135548"/>
            <a:ext cx="2565400" cy="3162300"/>
          </a:xfrm>
          <a:prstGeom prst="rect">
            <a:avLst/>
          </a:prstGeom>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4342"/>
          </a:xfrm>
        </p:spPr>
        <p:txBody>
          <a:bodyPr/>
          <a:lstStyle/>
          <a:p>
            <a:r>
              <a:rPr lang="en-US" dirty="0" err="1" smtClean="0"/>
              <a:t>Él</a:t>
            </a:r>
            <a:r>
              <a:rPr lang="en-US" dirty="0" smtClean="0"/>
              <a:t> </a:t>
            </a:r>
            <a:r>
              <a:rPr lang="en-US" dirty="0" err="1" smtClean="0"/>
              <a:t>está</a:t>
            </a:r>
            <a:r>
              <a:rPr lang="en-US" dirty="0" smtClean="0"/>
              <a:t>…</a:t>
            </a:r>
            <a:br>
              <a:rPr lang="en-US" dirty="0" smtClean="0"/>
            </a:br>
            <a:r>
              <a:rPr lang="en-US" dirty="0" smtClean="0"/>
              <a:t/>
            </a:r>
            <a:br>
              <a:rPr lang="en-US" dirty="0" smtClean="0"/>
            </a:br>
            <a:endParaRPr lang="en-US" dirty="0"/>
          </a:p>
        </p:txBody>
      </p:sp>
      <p:pic>
        <p:nvPicPr>
          <p:cNvPr id="3" name="Picture 2"/>
          <p:cNvPicPr>
            <a:picLocks noChangeAspect="1"/>
          </p:cNvPicPr>
          <p:nvPr/>
        </p:nvPicPr>
        <p:blipFill>
          <a:blip r:embed="rId2"/>
          <a:stretch>
            <a:fillRect/>
          </a:stretch>
        </p:blipFill>
        <p:spPr>
          <a:xfrm>
            <a:off x="3210474" y="3349362"/>
            <a:ext cx="2857500" cy="2857500"/>
          </a:xfrm>
          <a:prstGeom prst="rect">
            <a:avLst/>
          </a:prstGeom>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932225"/>
          </a:xfrm>
        </p:spPr>
        <p:txBody>
          <a:bodyPr/>
          <a:lstStyle/>
          <a:p>
            <a:r>
              <a:rPr lang="en-US" dirty="0" err="1" smtClean="0"/>
              <a:t>Él</a:t>
            </a:r>
            <a:r>
              <a:rPr lang="en-US" dirty="0" smtClean="0"/>
              <a:t> </a:t>
            </a:r>
            <a:r>
              <a:rPr lang="en-US" dirty="0" err="1" smtClean="0"/>
              <a:t>está</a:t>
            </a:r>
            <a:r>
              <a:rPr lang="en-US" dirty="0" smtClean="0"/>
              <a:t> </a:t>
            </a:r>
            <a:r>
              <a:rPr lang="en-US" dirty="0" err="1" smtClean="0"/>
              <a:t>infermo</a:t>
            </a:r>
            <a:r>
              <a:rPr lang="en-US" dirty="0" smtClean="0"/>
              <a:t/>
            </a:r>
            <a:br>
              <a:rPr lang="en-US" dirty="0" smtClean="0"/>
            </a:br>
            <a:r>
              <a:rPr lang="en-US" dirty="0" smtClean="0"/>
              <a:t/>
            </a:r>
            <a:br>
              <a:rPr lang="en-US" dirty="0" smtClean="0"/>
            </a:br>
            <a:endParaRPr lang="en-US" dirty="0"/>
          </a:p>
        </p:txBody>
      </p:sp>
      <p:pic>
        <p:nvPicPr>
          <p:cNvPr id="3" name="Picture 2"/>
          <p:cNvPicPr>
            <a:picLocks noChangeAspect="1"/>
          </p:cNvPicPr>
          <p:nvPr/>
        </p:nvPicPr>
        <p:blipFill>
          <a:blip r:embed="rId2"/>
          <a:stretch>
            <a:fillRect/>
          </a:stretch>
        </p:blipFill>
        <p:spPr>
          <a:xfrm>
            <a:off x="3210474" y="3349362"/>
            <a:ext cx="2857500" cy="2857500"/>
          </a:xfrm>
          <a:prstGeom prst="rect">
            <a:avLst/>
          </a:prstGeom>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65468"/>
          </a:xfrm>
        </p:spPr>
        <p:txBody>
          <a:bodyPr/>
          <a:lstStyle/>
          <a:p>
            <a:r>
              <a:rPr lang="en-US" dirty="0" smtClean="0"/>
              <a:t>Ella </a:t>
            </a:r>
            <a:r>
              <a:rPr lang="en-US" dirty="0" err="1" smtClean="0"/>
              <a:t>está</a:t>
            </a:r>
            <a:r>
              <a:rPr lang="en-US" dirty="0" smtClean="0"/>
              <a:t>…</a:t>
            </a:r>
            <a:br>
              <a:rPr lang="en-US" dirty="0" smtClean="0"/>
            </a:br>
            <a:r>
              <a:rPr lang="en-US" dirty="0" smtClean="0"/>
              <a:t/>
            </a:r>
            <a:br>
              <a:rPr lang="en-US" dirty="0" smtClean="0"/>
            </a:br>
            <a:endParaRPr lang="en-US" dirty="0"/>
          </a:p>
        </p:txBody>
      </p:sp>
      <p:pic>
        <p:nvPicPr>
          <p:cNvPr id="3" name="Picture 2"/>
          <p:cNvPicPr>
            <a:picLocks noChangeAspect="1"/>
          </p:cNvPicPr>
          <p:nvPr/>
        </p:nvPicPr>
        <p:blipFill>
          <a:blip r:embed="rId2"/>
          <a:stretch>
            <a:fillRect/>
          </a:stretch>
        </p:blipFill>
        <p:spPr>
          <a:xfrm>
            <a:off x="2526648" y="3325114"/>
            <a:ext cx="4056384" cy="2683769"/>
          </a:xfrm>
          <a:prstGeom prst="rect">
            <a:avLst/>
          </a:prstGeom>
        </p:spPr>
      </p:pic>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91384"/>
          </a:xfrm>
        </p:spPr>
        <p:txBody>
          <a:bodyPr/>
          <a:lstStyle/>
          <a:p>
            <a:r>
              <a:rPr lang="en-US" dirty="0" smtClean="0"/>
              <a:t>Ella </a:t>
            </a:r>
            <a:r>
              <a:rPr lang="en-US" dirty="0" err="1" smtClean="0"/>
              <a:t>está</a:t>
            </a:r>
            <a:r>
              <a:rPr lang="en-US" dirty="0" smtClean="0"/>
              <a:t> </a:t>
            </a:r>
            <a:r>
              <a:rPr lang="en-US" dirty="0" err="1" smtClean="0"/>
              <a:t>cansada</a:t>
            </a:r>
            <a:r>
              <a:rPr lang="en-US" dirty="0" smtClean="0"/>
              <a:t/>
            </a:r>
            <a:br>
              <a:rPr lang="en-US" dirty="0" smtClean="0"/>
            </a:br>
            <a:r>
              <a:rPr lang="en-US" dirty="0" smtClean="0"/>
              <a:t/>
            </a:r>
            <a:br>
              <a:rPr lang="en-US" dirty="0" smtClean="0"/>
            </a:br>
            <a:endParaRPr lang="en-US" dirty="0"/>
          </a:p>
        </p:txBody>
      </p:sp>
      <p:pic>
        <p:nvPicPr>
          <p:cNvPr id="3" name="Picture 2"/>
          <p:cNvPicPr>
            <a:picLocks noChangeAspect="1"/>
          </p:cNvPicPr>
          <p:nvPr/>
        </p:nvPicPr>
        <p:blipFill>
          <a:blip r:embed="rId2"/>
          <a:stretch>
            <a:fillRect/>
          </a:stretch>
        </p:blipFill>
        <p:spPr>
          <a:xfrm>
            <a:off x="2526648" y="3325114"/>
            <a:ext cx="4056384" cy="2683769"/>
          </a:xfrm>
          <a:prstGeom prst="rect">
            <a:avLst/>
          </a:prstGeom>
        </p:spPr>
      </p:pic>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815603"/>
          </a:xfrm>
        </p:spPr>
        <p:txBody>
          <a:bodyPr/>
          <a:lstStyle/>
          <a:p>
            <a:r>
              <a:rPr lang="en-US" dirty="0" smtClean="0"/>
              <a:t>El hombre </a:t>
            </a:r>
            <a:r>
              <a:rPr lang="en-US" dirty="0" err="1" smtClean="0"/>
              <a:t>está</a:t>
            </a:r>
            <a:r>
              <a:rPr lang="en-US" dirty="0" smtClean="0"/>
              <a:t>…</a:t>
            </a:r>
            <a:br>
              <a:rPr lang="en-US" dirty="0" smtClean="0"/>
            </a:br>
            <a:r>
              <a:rPr lang="en-US" dirty="0" smtClean="0"/>
              <a:t/>
            </a:r>
            <a:br>
              <a:rPr lang="en-US" dirty="0" smtClean="0"/>
            </a:br>
            <a:endParaRPr lang="en-US" dirty="0"/>
          </a:p>
        </p:txBody>
      </p:sp>
      <p:pic>
        <p:nvPicPr>
          <p:cNvPr id="3" name="Picture 2"/>
          <p:cNvPicPr>
            <a:picLocks noChangeAspect="1"/>
          </p:cNvPicPr>
          <p:nvPr/>
        </p:nvPicPr>
        <p:blipFill>
          <a:blip r:embed="rId2"/>
          <a:stretch>
            <a:fillRect/>
          </a:stretch>
        </p:blipFill>
        <p:spPr>
          <a:xfrm>
            <a:off x="3219811" y="3071531"/>
            <a:ext cx="2501900" cy="3238500"/>
          </a:xfrm>
          <a:prstGeom prst="rect">
            <a:avLst/>
          </a:prstGeom>
        </p:spPr>
      </p:pic>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828561"/>
          </a:xfrm>
        </p:spPr>
        <p:txBody>
          <a:bodyPr/>
          <a:lstStyle/>
          <a:p>
            <a:r>
              <a:rPr lang="en-US" dirty="0" smtClean="0"/>
              <a:t>El hombre </a:t>
            </a:r>
            <a:r>
              <a:rPr lang="en-US" dirty="0" err="1" smtClean="0"/>
              <a:t>está</a:t>
            </a:r>
            <a:r>
              <a:rPr lang="en-US" dirty="0" smtClean="0"/>
              <a:t> </a:t>
            </a:r>
            <a:r>
              <a:rPr lang="en-US" dirty="0" err="1" smtClean="0"/>
              <a:t>limpio</a:t>
            </a:r>
            <a:r>
              <a:rPr lang="en-US" dirty="0" smtClean="0"/>
              <a:t/>
            </a:r>
            <a:br>
              <a:rPr lang="en-US" dirty="0" smtClean="0"/>
            </a:br>
            <a:r>
              <a:rPr lang="en-US" dirty="0" smtClean="0"/>
              <a:t/>
            </a:r>
            <a:br>
              <a:rPr lang="en-US" dirty="0" smtClean="0"/>
            </a:br>
            <a:endParaRPr lang="en-US" dirty="0"/>
          </a:p>
        </p:txBody>
      </p:sp>
      <p:pic>
        <p:nvPicPr>
          <p:cNvPr id="3" name="Picture 2"/>
          <p:cNvPicPr>
            <a:picLocks noChangeAspect="1"/>
          </p:cNvPicPr>
          <p:nvPr/>
        </p:nvPicPr>
        <p:blipFill>
          <a:blip r:embed="rId2"/>
          <a:stretch>
            <a:fillRect/>
          </a:stretch>
        </p:blipFill>
        <p:spPr>
          <a:xfrm>
            <a:off x="3219811" y="3071531"/>
            <a:ext cx="2501900" cy="32385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Tio</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644715" y="1600200"/>
            <a:ext cx="4247650" cy="4247650"/>
          </a:xfrm>
          <a:prstGeom prst="rect">
            <a:avLst/>
          </a:prstGeom>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1098"/>
          </a:xfrm>
        </p:spPr>
        <p:txBody>
          <a:bodyPr/>
          <a:lstStyle/>
          <a:p>
            <a:r>
              <a:rPr lang="en-US" dirty="0" smtClean="0"/>
              <a:t>La </a:t>
            </a:r>
            <a:r>
              <a:rPr lang="en-US" dirty="0" err="1" smtClean="0"/>
              <a:t>chica</a:t>
            </a:r>
            <a:r>
              <a:rPr lang="en-US" dirty="0" smtClean="0"/>
              <a:t> </a:t>
            </a:r>
            <a:r>
              <a:rPr lang="en-US" dirty="0" err="1" smtClean="0"/>
              <a:t>es</a:t>
            </a:r>
            <a:r>
              <a:rPr lang="en-US" dirty="0" smtClean="0"/>
              <a:t>…</a:t>
            </a:r>
            <a:br>
              <a:rPr lang="en-US" dirty="0" smtClean="0"/>
            </a:br>
            <a:r>
              <a:rPr lang="en-US" dirty="0" smtClean="0"/>
              <a:t/>
            </a:r>
            <a:br>
              <a:rPr lang="en-US" dirty="0" smtClean="0"/>
            </a:br>
            <a:endParaRPr lang="en-US" dirty="0"/>
          </a:p>
        </p:txBody>
      </p:sp>
      <p:pic>
        <p:nvPicPr>
          <p:cNvPr id="3" name="Picture 2"/>
          <p:cNvPicPr>
            <a:picLocks noChangeAspect="1"/>
          </p:cNvPicPr>
          <p:nvPr/>
        </p:nvPicPr>
        <p:blipFill>
          <a:blip r:embed="rId2"/>
          <a:stretch>
            <a:fillRect/>
          </a:stretch>
        </p:blipFill>
        <p:spPr>
          <a:xfrm>
            <a:off x="3236880" y="3401710"/>
            <a:ext cx="2819400" cy="2882900"/>
          </a:xfrm>
          <a:prstGeom prst="rect">
            <a:avLst/>
          </a:prstGeom>
        </p:spPr>
      </p:pic>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4342"/>
          </a:xfrm>
        </p:spPr>
        <p:txBody>
          <a:bodyPr/>
          <a:lstStyle/>
          <a:p>
            <a:r>
              <a:rPr lang="en-US" dirty="0" smtClean="0"/>
              <a:t>La </a:t>
            </a:r>
            <a:r>
              <a:rPr lang="en-US" dirty="0" err="1" smtClean="0"/>
              <a:t>chica</a:t>
            </a:r>
            <a:r>
              <a:rPr lang="en-US" dirty="0" smtClean="0"/>
              <a:t> </a:t>
            </a:r>
            <a:r>
              <a:rPr lang="en-US" dirty="0" err="1" smtClean="0"/>
              <a:t>es</a:t>
            </a:r>
            <a:r>
              <a:rPr lang="en-US" dirty="0" smtClean="0"/>
              <a:t> popular</a:t>
            </a:r>
            <a:br>
              <a:rPr lang="en-US" dirty="0" smtClean="0"/>
            </a:br>
            <a:r>
              <a:rPr lang="en-US" dirty="0" smtClean="0"/>
              <a:t/>
            </a:r>
            <a:br>
              <a:rPr lang="en-US" dirty="0" smtClean="0"/>
            </a:br>
            <a:endParaRPr lang="en-US" dirty="0"/>
          </a:p>
        </p:txBody>
      </p:sp>
      <p:pic>
        <p:nvPicPr>
          <p:cNvPr id="3" name="Picture 2"/>
          <p:cNvPicPr>
            <a:picLocks noChangeAspect="1"/>
          </p:cNvPicPr>
          <p:nvPr/>
        </p:nvPicPr>
        <p:blipFill>
          <a:blip r:embed="rId2"/>
          <a:stretch>
            <a:fillRect/>
          </a:stretch>
        </p:blipFill>
        <p:spPr>
          <a:xfrm>
            <a:off x="3236880" y="3401710"/>
            <a:ext cx="2819400" cy="2882900"/>
          </a:xfrm>
          <a:prstGeom prst="rect">
            <a:avLst/>
          </a:prstGeom>
        </p:spPr>
      </p:pic>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61804"/>
          </a:xfrm>
        </p:spPr>
        <p:txBody>
          <a:bodyPr/>
          <a:lstStyle/>
          <a:p>
            <a:r>
              <a:rPr lang="en-US" dirty="0" smtClean="0"/>
              <a:t>El café </a:t>
            </a:r>
            <a:r>
              <a:rPr lang="en-US" dirty="0" err="1" smtClean="0"/>
              <a:t>es</a:t>
            </a:r>
            <a:r>
              <a:rPr lang="en-US" dirty="0" smtClean="0"/>
              <a:t>…</a:t>
            </a:r>
            <a:br>
              <a:rPr lang="en-US" dirty="0" smtClean="0"/>
            </a:br>
            <a:r>
              <a:rPr lang="en-US" dirty="0" smtClean="0"/>
              <a:t/>
            </a:r>
            <a:br>
              <a:rPr lang="en-US" dirty="0" smtClean="0"/>
            </a:br>
            <a:endParaRPr lang="en-US" dirty="0"/>
          </a:p>
        </p:txBody>
      </p:sp>
      <p:pic>
        <p:nvPicPr>
          <p:cNvPr id="3" name="Picture 2"/>
          <p:cNvPicPr>
            <a:picLocks noChangeAspect="1"/>
          </p:cNvPicPr>
          <p:nvPr/>
        </p:nvPicPr>
        <p:blipFill>
          <a:blip r:embed="rId2"/>
          <a:stretch>
            <a:fillRect/>
          </a:stretch>
        </p:blipFill>
        <p:spPr>
          <a:xfrm>
            <a:off x="3489874" y="3009837"/>
            <a:ext cx="2298700" cy="3543300"/>
          </a:xfrm>
          <a:prstGeom prst="rect">
            <a:avLst/>
          </a:prstGeom>
        </p:spPr>
      </p:pic>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828561"/>
          </a:xfrm>
        </p:spPr>
        <p:txBody>
          <a:bodyPr/>
          <a:lstStyle/>
          <a:p>
            <a:r>
              <a:rPr lang="en-US" dirty="0" smtClean="0"/>
              <a:t>El café </a:t>
            </a:r>
            <a:r>
              <a:rPr lang="en-US" dirty="0" err="1" smtClean="0"/>
              <a:t>es</a:t>
            </a:r>
            <a:r>
              <a:rPr lang="en-US" dirty="0" smtClean="0"/>
              <a:t> </a:t>
            </a:r>
            <a:r>
              <a:rPr lang="en-US" dirty="0" err="1" smtClean="0"/>
              <a:t>caliente</a:t>
            </a:r>
            <a:r>
              <a:rPr lang="en-US" dirty="0" smtClean="0"/>
              <a:t/>
            </a:r>
            <a:br>
              <a:rPr lang="en-US" dirty="0" smtClean="0"/>
            </a:br>
            <a:r>
              <a:rPr lang="en-US" dirty="0" smtClean="0"/>
              <a:t/>
            </a:r>
            <a:br>
              <a:rPr lang="en-US" dirty="0" smtClean="0"/>
            </a:br>
            <a:endParaRPr lang="en-US" dirty="0"/>
          </a:p>
        </p:txBody>
      </p:sp>
      <p:pic>
        <p:nvPicPr>
          <p:cNvPr id="3" name="Picture 2"/>
          <p:cNvPicPr>
            <a:picLocks noChangeAspect="1"/>
          </p:cNvPicPr>
          <p:nvPr/>
        </p:nvPicPr>
        <p:blipFill>
          <a:blip r:embed="rId2"/>
          <a:stretch>
            <a:fillRect/>
          </a:stretch>
        </p:blipFill>
        <p:spPr>
          <a:xfrm>
            <a:off x="3489874" y="3009837"/>
            <a:ext cx="2298700" cy="3543300"/>
          </a:xfrm>
          <a:prstGeom prst="rect">
            <a:avLst/>
          </a:prstGeom>
        </p:spPr>
      </p:pic>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698981"/>
          </a:xfrm>
        </p:spPr>
        <p:txBody>
          <a:bodyPr/>
          <a:lstStyle/>
          <a:p>
            <a:r>
              <a:rPr lang="en-US" dirty="0" smtClean="0"/>
              <a:t>La </a:t>
            </a:r>
            <a:r>
              <a:rPr lang="en-US" dirty="0" err="1" smtClean="0"/>
              <a:t>bebida</a:t>
            </a:r>
            <a:r>
              <a:rPr lang="en-US" dirty="0" smtClean="0"/>
              <a:t> </a:t>
            </a:r>
            <a:r>
              <a:rPr lang="en-US" dirty="0" err="1" smtClean="0"/>
              <a:t>es</a:t>
            </a:r>
            <a:r>
              <a:rPr lang="en-US" dirty="0" smtClean="0"/>
              <a:t>…</a:t>
            </a:r>
            <a:endParaRPr lang="en-US" dirty="0"/>
          </a:p>
        </p:txBody>
      </p:sp>
      <p:pic>
        <p:nvPicPr>
          <p:cNvPr id="3" name="Picture 2"/>
          <p:cNvPicPr>
            <a:picLocks noChangeAspect="1"/>
          </p:cNvPicPr>
          <p:nvPr/>
        </p:nvPicPr>
        <p:blipFill>
          <a:blip r:embed="rId2"/>
          <a:stretch>
            <a:fillRect/>
          </a:stretch>
        </p:blipFill>
        <p:spPr>
          <a:xfrm>
            <a:off x="3545470" y="3425940"/>
            <a:ext cx="2032000" cy="3048000"/>
          </a:xfrm>
          <a:prstGeom prst="rect">
            <a:avLst/>
          </a:prstGeom>
        </p:spPr>
      </p:pic>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582360"/>
          </a:xfrm>
        </p:spPr>
        <p:txBody>
          <a:bodyPr/>
          <a:lstStyle/>
          <a:p>
            <a:r>
              <a:rPr lang="en-US" dirty="0" smtClean="0"/>
              <a:t>La </a:t>
            </a:r>
            <a:r>
              <a:rPr lang="en-US" dirty="0" err="1" smtClean="0"/>
              <a:t>bebida</a:t>
            </a:r>
            <a:r>
              <a:rPr lang="en-US" dirty="0" smtClean="0"/>
              <a:t> </a:t>
            </a:r>
            <a:r>
              <a:rPr lang="en-US" dirty="0" err="1" smtClean="0"/>
              <a:t>es</a:t>
            </a:r>
            <a:r>
              <a:rPr lang="en-US" dirty="0" smtClean="0"/>
              <a:t> </a:t>
            </a:r>
            <a:r>
              <a:rPr lang="en-US" dirty="0" err="1" smtClean="0"/>
              <a:t>fría</a:t>
            </a:r>
            <a:endParaRPr lang="en-US" dirty="0"/>
          </a:p>
        </p:txBody>
      </p:sp>
      <p:pic>
        <p:nvPicPr>
          <p:cNvPr id="3" name="Picture 2"/>
          <p:cNvPicPr>
            <a:picLocks noChangeAspect="1"/>
          </p:cNvPicPr>
          <p:nvPr/>
        </p:nvPicPr>
        <p:blipFill>
          <a:blip r:embed="rId2"/>
          <a:stretch>
            <a:fillRect/>
          </a:stretch>
        </p:blipFill>
        <p:spPr>
          <a:xfrm>
            <a:off x="3545470" y="3425940"/>
            <a:ext cx="2032000" cy="3048000"/>
          </a:xfrm>
          <a:prstGeom prst="rect">
            <a:avLst/>
          </a:prstGeom>
        </p:spPr>
      </p:pic>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815603"/>
          </a:xfrm>
        </p:spPr>
        <p:txBody>
          <a:bodyPr/>
          <a:lstStyle/>
          <a:p>
            <a:r>
              <a:rPr lang="en-US" dirty="0" smtClean="0"/>
              <a:t>La flora </a:t>
            </a:r>
            <a:r>
              <a:rPr lang="en-US" dirty="0" err="1" smtClean="0"/>
              <a:t>es</a:t>
            </a:r>
            <a:r>
              <a:rPr lang="en-US" dirty="0" smtClean="0"/>
              <a:t>…</a:t>
            </a:r>
            <a:endParaRPr lang="en-US" dirty="0"/>
          </a:p>
        </p:txBody>
      </p:sp>
      <p:pic>
        <p:nvPicPr>
          <p:cNvPr id="3" name="Picture 2"/>
          <p:cNvPicPr>
            <a:picLocks noChangeAspect="1"/>
          </p:cNvPicPr>
          <p:nvPr/>
        </p:nvPicPr>
        <p:blipFill>
          <a:blip r:embed="rId2"/>
          <a:stretch>
            <a:fillRect/>
          </a:stretch>
        </p:blipFill>
        <p:spPr>
          <a:xfrm>
            <a:off x="2942739" y="3626440"/>
            <a:ext cx="3289300" cy="2463800"/>
          </a:xfrm>
          <a:prstGeom prst="rect">
            <a:avLst/>
          </a:prstGeom>
        </p:spPr>
      </p:pic>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91384"/>
          </a:xfrm>
        </p:spPr>
        <p:txBody>
          <a:bodyPr/>
          <a:lstStyle/>
          <a:p>
            <a:r>
              <a:rPr lang="en-US" dirty="0" smtClean="0"/>
              <a:t>La flora </a:t>
            </a:r>
            <a:r>
              <a:rPr lang="en-US" dirty="0" err="1" smtClean="0"/>
              <a:t>es</a:t>
            </a:r>
            <a:r>
              <a:rPr lang="en-US" dirty="0" smtClean="0"/>
              <a:t> </a:t>
            </a:r>
            <a:r>
              <a:rPr lang="en-US" dirty="0" err="1" smtClean="0"/>
              <a:t>bonita</a:t>
            </a:r>
            <a:endParaRPr lang="en-US" dirty="0"/>
          </a:p>
        </p:txBody>
      </p:sp>
      <p:pic>
        <p:nvPicPr>
          <p:cNvPr id="3" name="Picture 2"/>
          <p:cNvPicPr>
            <a:picLocks noChangeAspect="1"/>
          </p:cNvPicPr>
          <p:nvPr/>
        </p:nvPicPr>
        <p:blipFill>
          <a:blip r:embed="rId2"/>
          <a:stretch>
            <a:fillRect/>
          </a:stretch>
        </p:blipFill>
        <p:spPr>
          <a:xfrm>
            <a:off x="2942739" y="4002222"/>
            <a:ext cx="3289300" cy="2463800"/>
          </a:xfrm>
          <a:prstGeom prst="rect">
            <a:avLst/>
          </a:prstGeom>
        </p:spPr>
      </p:pic>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398711"/>
          </a:xfrm>
        </p:spPr>
        <p:txBody>
          <a:bodyPr>
            <a:normAutofit fontScale="90000"/>
          </a:bodyPr>
          <a:lstStyle/>
          <a:p>
            <a:r>
              <a:rPr lang="en-US" dirty="0" smtClean="0"/>
              <a:t/>
            </a:r>
            <a:br>
              <a:rPr lang="en-US" dirty="0" smtClean="0"/>
            </a:br>
            <a:r>
              <a:rPr lang="en-US" dirty="0" smtClean="0"/>
              <a:t>Ok, en </a:t>
            </a:r>
            <a:r>
              <a:rPr lang="en-US" dirty="0" err="1" smtClean="0"/>
              <a:t>grupos</a:t>
            </a:r>
            <a:r>
              <a:rPr lang="en-US" dirty="0" smtClean="0"/>
              <a:t> de dos, </a:t>
            </a:r>
            <a:r>
              <a:rPr lang="en-US" dirty="0" err="1" smtClean="0"/>
              <a:t>escribir</a:t>
            </a:r>
            <a:r>
              <a:rPr lang="en-US" dirty="0" smtClean="0"/>
              <a:t> </a:t>
            </a:r>
            <a:r>
              <a:rPr lang="en-US" dirty="0" err="1" smtClean="0"/>
              <a:t>una</a:t>
            </a:r>
            <a:r>
              <a:rPr lang="en-US" dirty="0" smtClean="0"/>
              <a:t> </a:t>
            </a:r>
            <a:r>
              <a:rPr lang="en-US" dirty="0" err="1" smtClean="0"/>
              <a:t>presentacíon</a:t>
            </a:r>
            <a:r>
              <a:rPr lang="en-US" dirty="0" smtClean="0"/>
              <a:t> oral de </a:t>
            </a:r>
            <a:r>
              <a:rPr lang="en-US" dirty="0" err="1" smtClean="0"/>
              <a:t>tu</a:t>
            </a:r>
            <a:r>
              <a:rPr lang="en-US" dirty="0" smtClean="0"/>
              <a:t> </a:t>
            </a:r>
            <a:r>
              <a:rPr lang="en-US" dirty="0" err="1" smtClean="0"/>
              <a:t>familia</a:t>
            </a:r>
            <a:r>
              <a:rPr lang="en-US" dirty="0" smtClean="0"/>
              <a:t>, </a:t>
            </a:r>
            <a:br>
              <a:rPr lang="en-US" dirty="0" smtClean="0"/>
            </a:br>
            <a:r>
              <a:rPr lang="en-US" dirty="0" err="1" smtClean="0"/>
              <a:t>preguntas</a:t>
            </a:r>
            <a:r>
              <a:rPr lang="en-US" dirty="0" smtClean="0"/>
              <a:t> </a:t>
            </a:r>
            <a:r>
              <a:rPr lang="en-US" dirty="0" err="1" smtClean="0"/>
              <a:t>posibles</a:t>
            </a:r>
            <a:r>
              <a:rPr lang="en-US" dirty="0" smtClean="0"/>
              <a:t> son:</a:t>
            </a:r>
            <a:br>
              <a:rPr lang="en-US" dirty="0" smtClean="0"/>
            </a:br>
            <a:r>
              <a:rPr lang="en-US" sz="3111" dirty="0" err="1" smtClean="0"/>
              <a:t>Tienes</a:t>
            </a:r>
            <a:r>
              <a:rPr lang="en-US" sz="3111" dirty="0" smtClean="0"/>
              <a:t> </a:t>
            </a:r>
            <a:r>
              <a:rPr lang="en-US" sz="3111" dirty="0" err="1" smtClean="0"/>
              <a:t>hermanos</a:t>
            </a:r>
            <a:r>
              <a:rPr lang="en-US" sz="3111" dirty="0" smtClean="0"/>
              <a:t>?</a:t>
            </a:r>
            <a:br>
              <a:rPr lang="en-US" sz="3111" dirty="0" smtClean="0"/>
            </a:br>
            <a:r>
              <a:rPr lang="en-US" sz="3111" dirty="0" err="1" smtClean="0"/>
              <a:t>Tienes</a:t>
            </a:r>
            <a:r>
              <a:rPr lang="en-US" sz="3111" dirty="0" smtClean="0"/>
              <a:t> </a:t>
            </a:r>
            <a:r>
              <a:rPr lang="en-US" sz="3111" dirty="0" err="1" smtClean="0"/>
              <a:t>abuelas</a:t>
            </a:r>
            <a:r>
              <a:rPr lang="en-US" sz="3111" dirty="0" smtClean="0"/>
              <a:t>?</a:t>
            </a:r>
            <a:br>
              <a:rPr lang="en-US" sz="3111" dirty="0" smtClean="0"/>
            </a:br>
            <a:r>
              <a:rPr lang="en-US" sz="3111" dirty="0" err="1" smtClean="0"/>
              <a:t>Dónde</a:t>
            </a:r>
            <a:r>
              <a:rPr lang="en-US" sz="3111" dirty="0" smtClean="0"/>
              <a:t> </a:t>
            </a:r>
            <a:r>
              <a:rPr lang="en-US" sz="3111" dirty="0" err="1" smtClean="0"/>
              <a:t>vives</a:t>
            </a:r>
            <a:r>
              <a:rPr lang="en-US" sz="3111" dirty="0" smtClean="0"/>
              <a:t>?</a:t>
            </a:r>
            <a:br>
              <a:rPr lang="en-US" sz="3111" dirty="0" smtClean="0"/>
            </a:br>
            <a:r>
              <a:rPr lang="en-US" sz="3111" dirty="0" smtClean="0"/>
              <a:t>Con </a:t>
            </a:r>
            <a:r>
              <a:rPr lang="en-US" sz="3111" dirty="0" err="1" smtClean="0"/>
              <a:t>quien</a:t>
            </a:r>
            <a:r>
              <a:rPr lang="en-US" sz="3111" dirty="0" smtClean="0"/>
              <a:t>?</a:t>
            </a:r>
            <a:br>
              <a:rPr lang="en-US" sz="3111" dirty="0" smtClean="0"/>
            </a:br>
            <a:r>
              <a:rPr lang="en-US" sz="3111" dirty="0" smtClean="0"/>
              <a:t>De </a:t>
            </a:r>
            <a:r>
              <a:rPr lang="en-US" sz="3111" dirty="0" err="1" smtClean="0"/>
              <a:t>dónde</a:t>
            </a:r>
            <a:r>
              <a:rPr lang="en-US" sz="3111" dirty="0" smtClean="0"/>
              <a:t> </a:t>
            </a:r>
            <a:r>
              <a:rPr lang="en-US" sz="3111" dirty="0" err="1" smtClean="0"/>
              <a:t>eres</a:t>
            </a:r>
            <a:r>
              <a:rPr lang="en-US" sz="3111" dirty="0" smtClean="0"/>
              <a:t>?</a:t>
            </a:r>
            <a:br>
              <a:rPr lang="en-US" sz="3111" dirty="0" smtClean="0"/>
            </a:br>
            <a:r>
              <a:rPr lang="en-US" sz="3111" dirty="0" err="1" smtClean="0"/>
              <a:t>Cuantos</a:t>
            </a:r>
            <a:r>
              <a:rPr lang="en-US" sz="3111" dirty="0" smtClean="0"/>
              <a:t> </a:t>
            </a:r>
            <a:r>
              <a:rPr lang="en-US" sz="3111" dirty="0" err="1" smtClean="0"/>
              <a:t>años</a:t>
            </a:r>
            <a:r>
              <a:rPr lang="en-US" sz="3111" dirty="0" smtClean="0"/>
              <a:t> </a:t>
            </a:r>
            <a:r>
              <a:rPr lang="en-US" sz="3111" dirty="0" err="1" smtClean="0"/>
              <a:t>tienes</a:t>
            </a:r>
            <a:r>
              <a:rPr lang="en-US" sz="3111" dirty="0" smtClean="0"/>
              <a:t>?</a:t>
            </a:r>
            <a:br>
              <a:rPr lang="en-US" sz="3111" dirty="0" smtClean="0"/>
            </a:br>
            <a:r>
              <a:rPr lang="en-US" sz="3111" dirty="0" err="1" smtClean="0"/>
              <a:t>Cuantos</a:t>
            </a:r>
            <a:r>
              <a:rPr lang="en-US" sz="3111" dirty="0" smtClean="0"/>
              <a:t> </a:t>
            </a:r>
            <a:r>
              <a:rPr lang="en-US" sz="3111" dirty="0" err="1" smtClean="0"/>
              <a:t>años</a:t>
            </a:r>
            <a:r>
              <a:rPr lang="en-US" sz="3111" dirty="0" smtClean="0"/>
              <a:t> </a:t>
            </a:r>
            <a:r>
              <a:rPr lang="en-US" sz="3111" dirty="0" err="1" smtClean="0"/>
              <a:t>tiene</a:t>
            </a:r>
            <a:r>
              <a:rPr lang="en-US" sz="3111" dirty="0" smtClean="0"/>
              <a:t>… </a:t>
            </a:r>
            <a:r>
              <a:rPr lang="en-US" sz="3111" dirty="0" err="1" smtClean="0"/>
              <a:t>su</a:t>
            </a:r>
            <a:r>
              <a:rPr lang="en-US" sz="3111" dirty="0" smtClean="0"/>
              <a:t> made/</a:t>
            </a:r>
            <a:r>
              <a:rPr lang="en-US" sz="3111" dirty="0" err="1" smtClean="0"/>
              <a:t>hermano/abuela</a:t>
            </a:r>
            <a:r>
              <a:rPr lang="en-US" sz="3111" dirty="0" smtClean="0"/>
              <a:t>…?</a:t>
            </a:r>
            <a:br>
              <a:rPr lang="en-US" sz="3111" dirty="0" smtClean="0"/>
            </a:br>
            <a:r>
              <a:rPr lang="en-US" sz="3111" dirty="0" err="1" smtClean="0"/>
              <a:t>Cómo</a:t>
            </a:r>
            <a:r>
              <a:rPr lang="en-US" sz="3111" dirty="0" smtClean="0"/>
              <a:t> se </a:t>
            </a:r>
            <a:r>
              <a:rPr lang="en-US" sz="3111" dirty="0" err="1" smtClean="0"/>
              <a:t>escribe</a:t>
            </a:r>
            <a:r>
              <a:rPr lang="en-US" sz="3111" dirty="0" smtClean="0"/>
              <a:t> </a:t>
            </a:r>
            <a:r>
              <a:rPr lang="en-US" sz="3111" dirty="0" err="1" smtClean="0"/>
              <a:t>tu</a:t>
            </a:r>
            <a:r>
              <a:rPr lang="en-US" sz="3111" dirty="0" smtClean="0"/>
              <a:t> </a:t>
            </a:r>
            <a:r>
              <a:rPr lang="en-US" sz="3111" dirty="0" err="1" smtClean="0"/>
              <a:t>apellido</a:t>
            </a:r>
            <a:r>
              <a:rPr lang="en-US" sz="3111" dirty="0" smtClean="0"/>
              <a:t>?</a:t>
            </a:r>
            <a:br>
              <a:rPr lang="en-US" sz="3111" dirty="0" smtClean="0"/>
            </a:br>
            <a:r>
              <a:rPr lang="en-US" sz="3111" dirty="0" err="1" smtClean="0"/>
              <a:t>Que</a:t>
            </a:r>
            <a:r>
              <a:rPr lang="en-US" sz="3111" dirty="0" smtClean="0"/>
              <a:t> </a:t>
            </a:r>
            <a:r>
              <a:rPr lang="en-US" sz="3111" dirty="0" err="1" smtClean="0"/>
              <a:t>quieres</a:t>
            </a:r>
            <a:r>
              <a:rPr lang="en-US" sz="3111" dirty="0" smtClean="0"/>
              <a:t> ser en la </a:t>
            </a:r>
            <a:r>
              <a:rPr lang="en-US" sz="3111" dirty="0" err="1" smtClean="0"/>
              <a:t>futura</a:t>
            </a:r>
            <a:r>
              <a:rPr lang="en-US" sz="3111" dirty="0" smtClean="0"/>
              <a:t>?</a:t>
            </a:r>
            <a:br>
              <a:rPr lang="en-US" sz="3111" dirty="0" smtClean="0"/>
            </a:br>
            <a:r>
              <a:rPr lang="en-US" sz="3111" dirty="0" smtClean="0"/>
              <a:t>Describe </a:t>
            </a:r>
            <a:r>
              <a:rPr lang="en-US" sz="3111" dirty="0" err="1" smtClean="0"/>
              <a:t>una</a:t>
            </a:r>
            <a:r>
              <a:rPr lang="en-US" sz="3111" dirty="0" smtClean="0"/>
              <a:t> persona en </a:t>
            </a:r>
            <a:r>
              <a:rPr lang="en-US" sz="3111" dirty="0" err="1" smtClean="0"/>
              <a:t>tu</a:t>
            </a:r>
            <a:r>
              <a:rPr lang="en-US" sz="3111" dirty="0" smtClean="0"/>
              <a:t> </a:t>
            </a:r>
            <a:r>
              <a:rPr lang="en-US" sz="3111" dirty="0" err="1" smtClean="0"/>
              <a:t>familia</a:t>
            </a:r>
            <a:r>
              <a:rPr lang="en-US" sz="3111" dirty="0" smtClean="0"/>
              <a:t/>
            </a:r>
            <a:br>
              <a:rPr lang="en-US" sz="3111" dirty="0" smtClean="0"/>
            </a:br>
            <a:r>
              <a:rPr lang="en-US" sz="3111" dirty="0" smtClean="0"/>
              <a:t/>
            </a:r>
            <a:br>
              <a:rPr lang="en-US" sz="3111" dirty="0" smtClean="0"/>
            </a:br>
            <a:endParaRPr lang="en-US" sz="3111" dirty="0"/>
          </a:p>
        </p:txBody>
      </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411669"/>
          </a:xfrm>
        </p:spPr>
        <p:txBody>
          <a:bodyPr/>
          <a:lstStyle/>
          <a:p>
            <a:r>
              <a:rPr lang="en-US" dirty="0" smtClean="0"/>
              <a:t>Now, go to your app store on your </a:t>
            </a:r>
            <a:r>
              <a:rPr lang="en-US" dirty="0" err="1" smtClean="0"/>
              <a:t>IPads</a:t>
            </a:r>
            <a:r>
              <a:rPr lang="en-US" dirty="0" smtClean="0"/>
              <a:t> and download</a:t>
            </a:r>
            <a:br>
              <a:rPr lang="en-US" dirty="0" smtClean="0"/>
            </a:br>
            <a:r>
              <a:rPr lang="en-US" dirty="0" err="1" smtClean="0"/>
              <a:t>PuppetPals</a:t>
            </a:r>
            <a:r>
              <a:rPr lang="en-US" dirty="0" smtClean="0"/>
              <a:t/>
            </a:r>
            <a:br>
              <a:rPr lang="en-US" dirty="0" smtClean="0"/>
            </a:br>
            <a:r>
              <a:rPr lang="en-US" dirty="0" smtClean="0"/>
              <a:t>(Its free)</a:t>
            </a:r>
            <a:br>
              <a:rPr lang="en-US" dirty="0" smtClean="0"/>
            </a:br>
            <a:r>
              <a:rPr lang="en-US" dirty="0" smtClean="0"/>
              <a:t>You are going to </a:t>
            </a:r>
            <a:r>
              <a:rPr lang="en-US" smtClean="0"/>
              <a:t>record your </a:t>
            </a:r>
            <a:r>
              <a:rPr lang="en-US" dirty="0" smtClean="0"/>
              <a:t>oral presentation. We will put them on our wiki and play them for the class!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Tia</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186479" y="2010629"/>
            <a:ext cx="6790077" cy="3395039"/>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A</a:t>
            </a:r>
            <a:r>
              <a:rPr lang="en-US" dirty="0" err="1" smtClean="0"/>
              <a:t>buelo</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462665" y="1795828"/>
            <a:ext cx="4429699" cy="3317998"/>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Abuela</a:t>
            </a:r>
            <a:endParaRPr lang="en-US" dirty="0"/>
          </a:p>
        </p:txBody>
      </p:sp>
      <p:sp>
        <p:nvSpPr>
          <p:cNvPr id="3" name="Content Placeholder 2"/>
          <p:cNvSpPr>
            <a:spLocks noGrp="1"/>
          </p:cNvSpPr>
          <p:nvPr>
            <p:ph idx="1"/>
          </p:nvPr>
        </p:nvSpPr>
        <p:spPr/>
        <p:txBody>
          <a:bodyPr/>
          <a:lstStyle/>
          <a:p>
            <a:endParaRPr lang="en-US"/>
          </a:p>
        </p:txBody>
      </p:sp>
      <p:pic>
        <p:nvPicPr>
          <p:cNvPr id="5" name="Picture 4"/>
          <p:cNvPicPr>
            <a:picLocks noChangeAspect="1"/>
          </p:cNvPicPr>
          <p:nvPr/>
        </p:nvPicPr>
        <p:blipFill>
          <a:blip r:embed="rId2"/>
          <a:stretch>
            <a:fillRect/>
          </a:stretch>
        </p:blipFill>
        <p:spPr>
          <a:xfrm>
            <a:off x="2901933" y="1620757"/>
            <a:ext cx="3192504" cy="4262158"/>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1">
      <a:dk1>
        <a:srgbClr val="A91A24"/>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420</TotalTime>
  <Words>1392</Words>
  <Application>Microsoft Macintosh PowerPoint</Application>
  <PresentationFormat>On-screen Show (4:3)</PresentationFormat>
  <Paragraphs>84</Paragraphs>
  <Slides>69</Slides>
  <Notes>0</Notes>
  <HiddenSlides>0</HiddenSlides>
  <MMClips>0</MMClips>
  <ScaleCrop>false</ScaleCrop>
  <HeadingPairs>
    <vt:vector size="4" baseType="variant">
      <vt:variant>
        <vt:lpstr>Design Template</vt:lpstr>
      </vt:variant>
      <vt:variant>
        <vt:i4>1</vt:i4>
      </vt:variant>
      <vt:variant>
        <vt:lpstr>Slide Titles</vt:lpstr>
      </vt:variant>
      <vt:variant>
        <vt:i4>69</vt:i4>
      </vt:variant>
    </vt:vector>
  </HeadingPairs>
  <TitlesOfParts>
    <vt:vector size="70" baseType="lpstr">
      <vt:lpstr>Office Theme</vt:lpstr>
      <vt:lpstr>Pg. 92 ex. 5</vt:lpstr>
      <vt:lpstr>Slide 2</vt:lpstr>
      <vt:lpstr>   Homer es el padre de Bart Bart es el hijo de Homer Lisa es la hija de Homer Marge es la esposa de Homer Ling es la hija unica de Selma Bart es el nieto de Mona y Abraham    </vt:lpstr>
      <vt:lpstr>Padre</vt:lpstr>
      <vt:lpstr>Madre</vt:lpstr>
      <vt:lpstr>Tio</vt:lpstr>
      <vt:lpstr>Tia</vt:lpstr>
      <vt:lpstr>Abuelo</vt:lpstr>
      <vt:lpstr>Abuela</vt:lpstr>
      <vt:lpstr>Primo/a</vt:lpstr>
      <vt:lpstr>Hijo/a</vt:lpstr>
      <vt:lpstr>Hermano/a</vt:lpstr>
      <vt:lpstr>        Verbos Regulares “IR” Vivir- To Live Yo Vivo    Nosotros Vivimos Tú Vives    Vosotros Vivís Ud. Vive         Uds.Viven Él  Vive        Ellos Viven Ella Vive          Ellas Viven</vt:lpstr>
      <vt:lpstr>Regular IR verbs with irregular Yo forms. Remember how ESTAR is only irregular in the YO form (ESTOY)? There are a few more verbs like that… </vt:lpstr>
      <vt:lpstr> Salir- To go out/leave Yo SALGO    Nosotros Salimos Tú sales     Vosotros Salís Él/Ella/Ud Sale    Ellos/Ellas Uds. Salen</vt:lpstr>
      <vt:lpstr>La Palabra “Todo/a” can mean: all, every, the whole/entire Ejemplos: ★Estoy aquí por todo el día I am here for the whole day ★Voy a Tamarak todos los veranos I go to Tamarak every summer ★Estoy con todos mis primos  I am with all my cousins ★Todos estamos en la foto All of us are in the photo</vt:lpstr>
      <vt:lpstr>Los Adjectivos Posesivos So, we learned that you can use De, De la, De los, and De las to show possession. Ejemplos:  ✓Es la clase de la profesora Petrucci It is the class of Ms. Petrucci ✓Es el bolígrafo de Adolfo It is the pen of Adolfo</vt:lpstr>
      <vt:lpstr>There is another way… Possessive Adjectives!!! In English, this is: my, your, his, hers… </vt:lpstr>
      <vt:lpstr>Mi(s) hermano(s) My brother/My Brothers</vt:lpstr>
      <vt:lpstr>Mi(s) hermana(s) My sister/My sisters</vt:lpstr>
      <vt:lpstr>Tu(s) tío(s) Your (informal) uncle(s)</vt:lpstr>
      <vt:lpstr>Tu(s) tía(s) your (informal) aunt/aunts</vt:lpstr>
      <vt:lpstr>Su(s) sobrino(s) your (formal) nephew(s) OR  His/Her nephew(s)</vt:lpstr>
      <vt:lpstr>   Sus sobrina(s) Your (formal) niece(s) OR  His/Her niece(s)</vt:lpstr>
      <vt:lpstr>Nuestro(s) hermano(s) Our brother(s)</vt:lpstr>
      <vt:lpstr>Nuestra(s) hermana(s) Our sister(s)</vt:lpstr>
      <vt:lpstr>Vuestro(s) abuelo(s) Your (PLURAL, informal) grandfather(s) </vt:lpstr>
      <vt:lpstr>Vuestra(s) abuela(s) Your (PLURAL, informal) grandmother(s) </vt:lpstr>
      <vt:lpstr>Su(s) nieto(s) Your (PLURAL, Formal) grandson(s)</vt:lpstr>
      <vt:lpstr>Su(s) nieta(s) Your (PLURAL, Formal) grandaughters(s)</vt:lpstr>
      <vt:lpstr>Mi(s)- My Tu(s)- Your Su(s)- Your (formal) OR His/Hers Nuestro(s)-Our Vuestro(s)- Y’all’s Su(s)-Their</vt:lpstr>
      <vt:lpstr>1. La doctora Adela Medina y ___ esposo Enrique. 2. Yo y___ familia 3. Ud. Y___ amigos Paco y Ricky 4. Doña Lucia y___ hija Elena 5. Los Gonzalez y___ sobrino 6. Pedro tú y ___ padres 7. Rosario y Juana y ___ madre</vt:lpstr>
      <vt:lpstr>1. La doctora Adela Medina y SU esposo Enrique. 2. Yo y MI familia. 3. Ud. Y SUS amigos Paco y Ricky 4. Doña Lucia y SU hija Elena 5. Los Gonzalez y SU sobrino 6. Pedro, tú y TUS padres 7. Rosario y Juana y SU madre</vt:lpstr>
      <vt:lpstr>Cómo es/son? What is/are they like?</vt:lpstr>
      <vt:lpstr>El es GUAPO Ella es GUAPA Él es GUAPO Ella es GUAPA    </vt:lpstr>
      <vt:lpstr> El es SIMPÁTICO Ella es SIMPÁTICA El es AMABLE Ella es AMABLE      </vt:lpstr>
      <vt:lpstr>El es DIVERTIDO Ella es DIVERTIDA</vt:lpstr>
      <vt:lpstr>Él es popular Ella es popular</vt:lpstr>
      <vt:lpstr>Many adjectives are used with SER.  Buuuut… you will often use ESTAR with adjectives  This will happen when you are describing something that is impermenant, or is an opinion…</vt:lpstr>
      <vt:lpstr>Por ejemplo:  Estoy CANSADO I am tired</vt:lpstr>
      <vt:lpstr>Estás LOCO! you are crazy!</vt:lpstr>
      <vt:lpstr>Ella está muy bonita hoy She looks very pretty today</vt:lpstr>
      <vt:lpstr>Estás NERVIOSO/A? Are you nervous?</vt:lpstr>
      <vt:lpstr>Estoy CONTENTO/A I am happy/content</vt:lpstr>
      <vt:lpstr>La puerta está ABIERTA The door is open</vt:lpstr>
      <vt:lpstr>La casa está LIMPIA The house is clean</vt:lpstr>
      <vt:lpstr>La casa está SUCIA The house is dirty</vt:lpstr>
      <vt:lpstr>The difference between SER and ESTAR? Srta. P está loca hoy Ms. P is crazy today (she is busy/running around) Srta. P es loca Ms. P is clinically insane</vt:lpstr>
      <vt:lpstr>OK, now for a fun thing…</vt:lpstr>
      <vt:lpstr> ¡Exclamations! Used to express strong feelings All you do is: ¡Qué + adjective! Por ejemplo ¡Qué divertido! How fun! ¡Que frío! How Cold! ¡Que lastima! What a shame ¡Que chévere! How cool!  </vt:lpstr>
      <vt:lpstr>     Un otro verbo iregular    Querer-To Want Yo quiero  Nosotros quieremos Tú quieres  Vosotros quiereís Él/Ella/Ud. quiere Ellos/Ellas/Uds. quieren</vt:lpstr>
      <vt:lpstr>El rollercoaster es…  </vt:lpstr>
      <vt:lpstr>El rollercoaster es divertido   </vt:lpstr>
      <vt:lpstr>Él está…  </vt:lpstr>
      <vt:lpstr>Él está infermo  </vt:lpstr>
      <vt:lpstr>Ella está…  </vt:lpstr>
      <vt:lpstr>Ella está cansada  </vt:lpstr>
      <vt:lpstr>El hombre está…  </vt:lpstr>
      <vt:lpstr>El hombre está limpio  </vt:lpstr>
      <vt:lpstr>La chica es…  </vt:lpstr>
      <vt:lpstr>La chica es popular  </vt:lpstr>
      <vt:lpstr>El café es…  </vt:lpstr>
      <vt:lpstr>El café es caliente  </vt:lpstr>
      <vt:lpstr>La bebida es…</vt:lpstr>
      <vt:lpstr>La bebida es fría</vt:lpstr>
      <vt:lpstr>La flora es…</vt:lpstr>
      <vt:lpstr>La flora es bonita</vt:lpstr>
      <vt:lpstr> Ok, en grupos de dos, escribir una presentacíon oral de tu familia,  preguntas posibles son: Tienes hermanos? Tienes abuelas? Dónde vives? Con quien? De dónde eres? Cuantos años tienes? Cuantos años tiene… su made/hermano/abuela…? Cómo se escribe tu apellido? Que quieres ser en la futura? Describe una persona en tu familia  </vt:lpstr>
      <vt:lpstr>Now, go to your app store on your IPads and download PuppetPals (Its free) You are going to record your oral presentation. We will put them on our wiki and play them for the class!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Frankel Jewish Academy</dc:creator>
  <cp:lastModifiedBy>Frankel Jewish Academy</cp:lastModifiedBy>
  <cp:revision>13</cp:revision>
  <dcterms:created xsi:type="dcterms:W3CDTF">2011-11-28T13:16:17Z</dcterms:created>
  <dcterms:modified xsi:type="dcterms:W3CDTF">2011-11-28T13:28:42Z</dcterms:modified>
</cp:coreProperties>
</file>